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Consolas" panose="020B0609020204030204" pitchFamily="49" charset="0"/>
      <p:regular r:id="rId10"/>
      <p:bold r:id="rId11"/>
      <p:italic r:id="rId12"/>
      <p:boldItalic r:id="rId13"/>
    </p:embeddedFont>
    <p:embeddedFont>
      <p:font typeface="Nunito Semi Bold" panose="020B0604020202020204" charset="0"/>
      <p:regular r:id="rId14"/>
    </p:embeddedFont>
    <p:embeddedFont>
      <p:font typeface="PT Sans" panose="020B0503020203020204" pitchFamily="3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3667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270046"/>
            <a:ext cx="7468553" cy="1700213"/>
          </a:xfrm>
          <a:prstGeom prst="rect">
            <a:avLst/>
          </a:prstGeom>
          <a:noFill/>
          <a:ln/>
        </p:spPr>
        <p:txBody>
          <a:bodyPr wrap="square" lIns="0" tIns="0" rIns="0" bIns="0" rtlCol="0" anchor="t"/>
          <a:lstStyle/>
          <a:p>
            <a:pPr marL="0" indent="0" algn="l">
              <a:lnSpc>
                <a:spcPts val="6650"/>
              </a:lnSpc>
              <a:buNone/>
            </a:pPr>
            <a:r>
              <a:rPr lang="en-US" sz="5350" dirty="0">
                <a:solidFill>
                  <a:srgbClr val="00002E"/>
                </a:solidFill>
                <a:latin typeface="Nunito Semi Bold" pitchFamily="34" charset="0"/>
                <a:ea typeface="Nunito Semi Bold" pitchFamily="34" charset="-122"/>
                <a:cs typeface="Nunito Semi Bold" pitchFamily="34" charset="-120"/>
              </a:rPr>
              <a:t>Web Development Learning Journey</a:t>
            </a:r>
            <a:endParaRPr lang="en-US" sz="5350" dirty="0"/>
          </a:p>
        </p:txBody>
      </p:sp>
      <p:sp>
        <p:nvSpPr>
          <p:cNvPr id="4" name="Text 1"/>
          <p:cNvSpPr/>
          <p:nvPr/>
        </p:nvSpPr>
        <p:spPr>
          <a:xfrm>
            <a:off x="837724" y="4284345"/>
            <a:ext cx="7468553" cy="1675209"/>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This presentation outlines a structured roadmap for aspiring front-end developers, guiding them from foundational HTML to advanced responsive design. Each module is designed to build progressively, with hands-on assignments that reinforce learning and lead to the creation of real-world web projects. Join us as we walk through each essential module and its corresponding practical assignment.</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669155" y="1150739"/>
            <a:ext cx="5291971" cy="615910"/>
          </a:xfrm>
          <a:prstGeom prst="rect">
            <a:avLst/>
          </a:prstGeom>
          <a:noFill/>
          <a:ln/>
        </p:spPr>
        <p:txBody>
          <a:bodyPr wrap="none" lIns="0" tIns="0" rIns="0" bIns="0" rtlCol="0" anchor="t"/>
          <a:lstStyle/>
          <a:p>
            <a:pPr marL="0" indent="0" algn="ctr">
              <a:lnSpc>
                <a:spcPts val="4850"/>
              </a:lnSpc>
              <a:buNone/>
            </a:pPr>
            <a:r>
              <a:rPr lang="en-US" sz="3850" dirty="0">
                <a:solidFill>
                  <a:srgbClr val="00002E"/>
                </a:solidFill>
                <a:latin typeface="Nunito Semi Bold" pitchFamily="34" charset="0"/>
                <a:ea typeface="Nunito Semi Bold" pitchFamily="34" charset="-122"/>
                <a:cs typeface="Nunito Semi Bold" pitchFamily="34" charset="-120"/>
              </a:rPr>
              <a:t>Module 1: HTML Basics</a:t>
            </a:r>
            <a:endParaRPr lang="en-US" sz="3850" dirty="0"/>
          </a:p>
        </p:txBody>
      </p:sp>
      <p:sp>
        <p:nvSpPr>
          <p:cNvPr id="3" name="Shape 1"/>
          <p:cNvSpPr/>
          <p:nvPr/>
        </p:nvSpPr>
        <p:spPr>
          <a:xfrm>
            <a:off x="837724" y="2476738"/>
            <a:ext cx="4178618" cy="91440"/>
          </a:xfrm>
          <a:prstGeom prst="roundRect">
            <a:avLst>
              <a:gd name="adj" fmla="val 343600"/>
            </a:avLst>
          </a:prstGeom>
          <a:solidFill>
            <a:srgbClr val="2D4DF2"/>
          </a:solidFill>
          <a:ln/>
        </p:spPr>
      </p:sp>
      <p:sp>
        <p:nvSpPr>
          <p:cNvPr id="4" name="Shape 2"/>
          <p:cNvSpPr/>
          <p:nvPr/>
        </p:nvSpPr>
        <p:spPr>
          <a:xfrm>
            <a:off x="2612886" y="2185511"/>
            <a:ext cx="628293" cy="628293"/>
          </a:xfrm>
          <a:prstGeom prst="roundRect">
            <a:avLst>
              <a:gd name="adj" fmla="val 145537"/>
            </a:avLst>
          </a:prstGeom>
          <a:solidFill>
            <a:srgbClr val="2D4DF2"/>
          </a:solidFill>
          <a:ln/>
        </p:spPr>
      </p:sp>
      <p:pic>
        <p:nvPicPr>
          <p:cNvPr id="5" name="Image 0" descr="preencoded.png"/>
          <p:cNvPicPr>
            <a:picLocks noChangeAspect="1"/>
          </p:cNvPicPr>
          <p:nvPr/>
        </p:nvPicPr>
        <p:blipFill>
          <a:blip r:embed="rId3"/>
          <a:stretch>
            <a:fillRect/>
          </a:stretch>
        </p:blipFill>
        <p:spPr>
          <a:xfrm>
            <a:off x="2801362" y="2342555"/>
            <a:ext cx="251341" cy="314087"/>
          </a:xfrm>
          <a:prstGeom prst="rect">
            <a:avLst/>
          </a:prstGeom>
        </p:spPr>
      </p:pic>
      <p:sp>
        <p:nvSpPr>
          <p:cNvPr id="6" name="Text 3"/>
          <p:cNvSpPr/>
          <p:nvPr/>
        </p:nvSpPr>
        <p:spPr>
          <a:xfrm>
            <a:off x="1070015" y="3023235"/>
            <a:ext cx="3278148"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Foundational Building Blocks</a:t>
            </a:r>
            <a:endParaRPr lang="en-US" sz="1900" dirty="0"/>
          </a:p>
        </p:txBody>
      </p:sp>
      <p:sp>
        <p:nvSpPr>
          <p:cNvPr id="7" name="Text 4"/>
          <p:cNvSpPr/>
          <p:nvPr/>
        </p:nvSpPr>
        <p:spPr>
          <a:xfrm>
            <a:off x="1070015" y="3456861"/>
            <a:ext cx="3714036" cy="134016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Learn how to structure web page content using core HTML tags and elements. This module covers the essential syntax that forms the backbone of any website.</a:t>
            </a:r>
            <a:endParaRPr lang="en-US" sz="1600" dirty="0"/>
          </a:p>
        </p:txBody>
      </p:sp>
      <p:sp>
        <p:nvSpPr>
          <p:cNvPr id="8" name="Shape 5"/>
          <p:cNvSpPr/>
          <p:nvPr/>
        </p:nvSpPr>
        <p:spPr>
          <a:xfrm>
            <a:off x="5225772" y="2476738"/>
            <a:ext cx="4178737" cy="91440"/>
          </a:xfrm>
          <a:prstGeom prst="roundRect">
            <a:avLst>
              <a:gd name="adj" fmla="val 343600"/>
            </a:avLst>
          </a:prstGeom>
          <a:solidFill>
            <a:srgbClr val="018CE1"/>
          </a:solidFill>
          <a:ln/>
        </p:spPr>
      </p:sp>
      <p:sp>
        <p:nvSpPr>
          <p:cNvPr id="9" name="Shape 6"/>
          <p:cNvSpPr/>
          <p:nvPr/>
        </p:nvSpPr>
        <p:spPr>
          <a:xfrm>
            <a:off x="7000935" y="2185511"/>
            <a:ext cx="628293" cy="628293"/>
          </a:xfrm>
          <a:prstGeom prst="roundRect">
            <a:avLst>
              <a:gd name="adj" fmla="val 145537"/>
            </a:avLst>
          </a:prstGeom>
          <a:solidFill>
            <a:srgbClr val="018CE1"/>
          </a:solidFill>
          <a:ln/>
        </p:spPr>
      </p:sp>
      <p:pic>
        <p:nvPicPr>
          <p:cNvPr id="10" name="Image 1" descr="preencoded.png"/>
          <p:cNvPicPr>
            <a:picLocks noChangeAspect="1"/>
          </p:cNvPicPr>
          <p:nvPr/>
        </p:nvPicPr>
        <p:blipFill>
          <a:blip r:embed="rId4"/>
          <a:stretch>
            <a:fillRect/>
          </a:stretch>
        </p:blipFill>
        <p:spPr>
          <a:xfrm>
            <a:off x="7189410" y="2342555"/>
            <a:ext cx="251341" cy="314087"/>
          </a:xfrm>
          <a:prstGeom prst="rect">
            <a:avLst/>
          </a:prstGeom>
        </p:spPr>
      </p:pic>
      <p:sp>
        <p:nvSpPr>
          <p:cNvPr id="11" name="Text 7"/>
          <p:cNvSpPr/>
          <p:nvPr/>
        </p:nvSpPr>
        <p:spPr>
          <a:xfrm>
            <a:off x="5458063" y="3023235"/>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Crafting User Forms</a:t>
            </a:r>
            <a:endParaRPr lang="en-US" sz="1900" dirty="0"/>
          </a:p>
        </p:txBody>
      </p:sp>
      <p:sp>
        <p:nvSpPr>
          <p:cNvPr id="12" name="Text 8"/>
          <p:cNvSpPr/>
          <p:nvPr/>
        </p:nvSpPr>
        <p:spPr>
          <a:xfrm>
            <a:off x="5458063" y="3456861"/>
            <a:ext cx="3714155" cy="134778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Understand the creation of interactive user input forms using elements like </a:t>
            </a:r>
            <a:r>
              <a:rPr lang="en-US" sz="1600" dirty="0">
                <a:solidFill>
                  <a:srgbClr val="00002E"/>
                </a:solidFill>
                <a:highlight>
                  <a:srgbClr val="E6E6F2"/>
                </a:highlight>
                <a:latin typeface="Consolas" pitchFamily="34" charset="0"/>
                <a:ea typeface="Consolas" pitchFamily="34" charset="-122"/>
                <a:cs typeface="Consolas" pitchFamily="34" charset="-120"/>
              </a:rPr>
              <a:t>&lt;form&gt;</a:t>
            </a:r>
            <a:r>
              <a:rPr lang="en-US" sz="1600" dirty="0">
                <a:solidFill>
                  <a:srgbClr val="00002E"/>
                </a:solidFill>
                <a:latin typeface="PT Sans" pitchFamily="34" charset="0"/>
                <a:ea typeface="PT Sans" pitchFamily="34" charset="-122"/>
                <a:cs typeface="PT Sans" pitchFamily="34" charset="-120"/>
              </a:rPr>
              <a:t>, </a:t>
            </a:r>
            <a:r>
              <a:rPr lang="en-US" sz="1600" dirty="0">
                <a:solidFill>
                  <a:srgbClr val="00002E"/>
                </a:solidFill>
                <a:highlight>
                  <a:srgbClr val="E6E6F2"/>
                </a:highlight>
                <a:latin typeface="Consolas" pitchFamily="34" charset="0"/>
                <a:ea typeface="Consolas" pitchFamily="34" charset="-122"/>
                <a:cs typeface="Consolas" pitchFamily="34" charset="-120"/>
              </a:rPr>
              <a:t>&lt;input&gt;</a:t>
            </a:r>
            <a:r>
              <a:rPr lang="en-US" sz="1600" dirty="0">
                <a:solidFill>
                  <a:srgbClr val="00002E"/>
                </a:solidFill>
                <a:latin typeface="PT Sans" pitchFamily="34" charset="0"/>
                <a:ea typeface="PT Sans" pitchFamily="34" charset="-122"/>
                <a:cs typeface="PT Sans" pitchFamily="34" charset="-120"/>
              </a:rPr>
              <a:t>, and </a:t>
            </a:r>
            <a:r>
              <a:rPr lang="en-US" sz="1600" dirty="0">
                <a:solidFill>
                  <a:srgbClr val="00002E"/>
                </a:solidFill>
                <a:highlight>
                  <a:srgbClr val="E6E6F2"/>
                </a:highlight>
                <a:latin typeface="Consolas" pitchFamily="34" charset="0"/>
                <a:ea typeface="Consolas" pitchFamily="34" charset="-122"/>
                <a:cs typeface="Consolas" pitchFamily="34" charset="-120"/>
              </a:rPr>
              <a:t>&lt;textarea&gt;</a:t>
            </a:r>
            <a:r>
              <a:rPr lang="en-US" sz="1600" dirty="0">
                <a:solidFill>
                  <a:srgbClr val="00002E"/>
                </a:solidFill>
                <a:latin typeface="PT Sans" pitchFamily="34" charset="0"/>
                <a:ea typeface="PT Sans" pitchFamily="34" charset="-122"/>
                <a:cs typeface="PT Sans" pitchFamily="34" charset="-120"/>
              </a:rPr>
              <a:t> to collect data.</a:t>
            </a:r>
            <a:endParaRPr lang="en-US" sz="1600" dirty="0"/>
          </a:p>
        </p:txBody>
      </p:sp>
      <p:sp>
        <p:nvSpPr>
          <p:cNvPr id="13" name="Shape 9"/>
          <p:cNvSpPr/>
          <p:nvPr/>
        </p:nvSpPr>
        <p:spPr>
          <a:xfrm>
            <a:off x="9613940" y="2476738"/>
            <a:ext cx="4178737" cy="91440"/>
          </a:xfrm>
          <a:prstGeom prst="roundRect">
            <a:avLst>
              <a:gd name="adj" fmla="val 343600"/>
            </a:avLst>
          </a:prstGeom>
          <a:solidFill>
            <a:srgbClr val="DA33BF"/>
          </a:solidFill>
          <a:ln/>
        </p:spPr>
      </p:sp>
      <p:sp>
        <p:nvSpPr>
          <p:cNvPr id="14" name="Shape 10"/>
          <p:cNvSpPr/>
          <p:nvPr/>
        </p:nvSpPr>
        <p:spPr>
          <a:xfrm>
            <a:off x="11389102" y="2185511"/>
            <a:ext cx="628293" cy="628293"/>
          </a:xfrm>
          <a:prstGeom prst="roundRect">
            <a:avLst>
              <a:gd name="adj" fmla="val 145537"/>
            </a:avLst>
          </a:prstGeom>
          <a:solidFill>
            <a:srgbClr val="DA33BF"/>
          </a:solidFill>
          <a:ln/>
        </p:spPr>
      </p:sp>
      <p:pic>
        <p:nvPicPr>
          <p:cNvPr id="15" name="Image 2" descr="preencoded.png"/>
          <p:cNvPicPr>
            <a:picLocks noChangeAspect="1"/>
          </p:cNvPicPr>
          <p:nvPr/>
        </p:nvPicPr>
        <p:blipFill>
          <a:blip r:embed="rId5"/>
          <a:stretch>
            <a:fillRect/>
          </a:stretch>
        </p:blipFill>
        <p:spPr>
          <a:xfrm>
            <a:off x="11577578" y="2342555"/>
            <a:ext cx="251341" cy="314087"/>
          </a:xfrm>
          <a:prstGeom prst="rect">
            <a:avLst/>
          </a:prstGeom>
        </p:spPr>
      </p:pic>
      <p:sp>
        <p:nvSpPr>
          <p:cNvPr id="16" name="Text 11"/>
          <p:cNvSpPr/>
          <p:nvPr/>
        </p:nvSpPr>
        <p:spPr>
          <a:xfrm>
            <a:off x="9846231" y="3023235"/>
            <a:ext cx="2900005"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Semantic HTML Structure</a:t>
            </a:r>
            <a:endParaRPr lang="en-US" sz="1900" dirty="0"/>
          </a:p>
        </p:txBody>
      </p:sp>
      <p:sp>
        <p:nvSpPr>
          <p:cNvPr id="17" name="Text 12"/>
          <p:cNvSpPr/>
          <p:nvPr/>
        </p:nvSpPr>
        <p:spPr>
          <a:xfrm>
            <a:off x="9846231" y="3456861"/>
            <a:ext cx="3714155" cy="134778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Dive into semantic HTML5 elements (e.g., </a:t>
            </a:r>
            <a:r>
              <a:rPr lang="en-US" sz="1600" dirty="0">
                <a:solidFill>
                  <a:srgbClr val="00002E"/>
                </a:solidFill>
                <a:highlight>
                  <a:srgbClr val="E6E6F2"/>
                </a:highlight>
                <a:latin typeface="Consolas" pitchFamily="34" charset="0"/>
                <a:ea typeface="Consolas" pitchFamily="34" charset="-122"/>
                <a:cs typeface="Consolas" pitchFamily="34" charset="-120"/>
              </a:rPr>
              <a:t>&lt;header&gt;</a:t>
            </a:r>
            <a:r>
              <a:rPr lang="en-US" sz="1600" dirty="0">
                <a:solidFill>
                  <a:srgbClr val="00002E"/>
                </a:solidFill>
                <a:latin typeface="PT Sans" pitchFamily="34" charset="0"/>
                <a:ea typeface="PT Sans" pitchFamily="34" charset="-122"/>
                <a:cs typeface="PT Sans" pitchFamily="34" charset="-120"/>
              </a:rPr>
              <a:t>, </a:t>
            </a:r>
            <a:r>
              <a:rPr lang="en-US" sz="1600" dirty="0">
                <a:solidFill>
                  <a:srgbClr val="00002E"/>
                </a:solidFill>
                <a:highlight>
                  <a:srgbClr val="E6E6F2"/>
                </a:highlight>
                <a:latin typeface="Consolas" pitchFamily="34" charset="0"/>
                <a:ea typeface="Consolas" pitchFamily="34" charset="-122"/>
                <a:cs typeface="Consolas" pitchFamily="34" charset="-120"/>
              </a:rPr>
              <a:t>&lt;nav&gt;</a:t>
            </a:r>
            <a:r>
              <a:rPr lang="en-US" sz="1600" dirty="0">
                <a:solidFill>
                  <a:srgbClr val="00002E"/>
                </a:solidFill>
                <a:latin typeface="PT Sans" pitchFamily="34" charset="0"/>
                <a:ea typeface="PT Sans" pitchFamily="34" charset="-122"/>
                <a:cs typeface="PT Sans" pitchFamily="34" charset="-120"/>
              </a:rPr>
              <a:t>, </a:t>
            </a:r>
            <a:r>
              <a:rPr lang="en-US" sz="1600" dirty="0">
                <a:solidFill>
                  <a:srgbClr val="00002E"/>
                </a:solidFill>
                <a:highlight>
                  <a:srgbClr val="E6E6F2"/>
                </a:highlight>
                <a:latin typeface="Consolas" pitchFamily="34" charset="0"/>
                <a:ea typeface="Consolas" pitchFamily="34" charset="-122"/>
                <a:cs typeface="Consolas" pitchFamily="34" charset="-120"/>
              </a:rPr>
              <a:t>&lt;article&gt;</a:t>
            </a:r>
            <a:r>
              <a:rPr lang="en-US" sz="1600" dirty="0">
                <a:solidFill>
                  <a:srgbClr val="00002E"/>
                </a:solidFill>
                <a:latin typeface="PT Sans" pitchFamily="34" charset="0"/>
                <a:ea typeface="PT Sans" pitchFamily="34" charset="-122"/>
                <a:cs typeface="PT Sans" pitchFamily="34" charset="-120"/>
              </a:rPr>
              <a:t>, </a:t>
            </a:r>
            <a:r>
              <a:rPr lang="en-US" sz="1600" dirty="0">
                <a:solidFill>
                  <a:srgbClr val="00002E"/>
                </a:solidFill>
                <a:highlight>
                  <a:srgbClr val="E6E6F2"/>
                </a:highlight>
                <a:latin typeface="Consolas" pitchFamily="34" charset="0"/>
                <a:ea typeface="Consolas" pitchFamily="34" charset="-122"/>
                <a:cs typeface="Consolas" pitchFamily="34" charset="-120"/>
              </a:rPr>
              <a:t>&lt;footer&gt;</a:t>
            </a:r>
            <a:r>
              <a:rPr lang="en-US" sz="1600" dirty="0">
                <a:solidFill>
                  <a:srgbClr val="00002E"/>
                </a:solidFill>
                <a:latin typeface="PT Sans" pitchFamily="34" charset="0"/>
                <a:ea typeface="PT Sans" pitchFamily="34" charset="-122"/>
                <a:cs typeface="PT Sans" pitchFamily="34" charset="-120"/>
              </a:rPr>
              <a:t>) to ensure meaningful content organisation and improved accessibility.</a:t>
            </a:r>
            <a:endParaRPr lang="en-US" sz="1600" dirty="0"/>
          </a:p>
        </p:txBody>
      </p:sp>
      <p:sp>
        <p:nvSpPr>
          <p:cNvPr id="18" name="Shape 13"/>
          <p:cNvSpPr/>
          <p:nvPr/>
        </p:nvSpPr>
        <p:spPr>
          <a:xfrm>
            <a:off x="837724" y="5377197"/>
            <a:ext cx="12954952" cy="33695"/>
          </a:xfrm>
          <a:prstGeom prst="rect">
            <a:avLst/>
          </a:prstGeom>
          <a:solidFill>
            <a:srgbClr val="00002E">
              <a:alpha val="50000"/>
            </a:srgbClr>
          </a:solidFill>
          <a:ln/>
        </p:spPr>
      </p:sp>
      <p:sp>
        <p:nvSpPr>
          <p:cNvPr id="19" name="Text 14"/>
          <p:cNvSpPr/>
          <p:nvPr/>
        </p:nvSpPr>
        <p:spPr>
          <a:xfrm>
            <a:off x="837724" y="5724882"/>
            <a:ext cx="6053376" cy="369689"/>
          </a:xfrm>
          <a:prstGeom prst="rect">
            <a:avLst/>
          </a:prstGeom>
          <a:noFill/>
          <a:ln/>
        </p:spPr>
        <p:txBody>
          <a:bodyPr wrap="none" lIns="0" tIns="0" rIns="0" bIns="0" rtlCol="0" anchor="t"/>
          <a:lstStyle/>
          <a:p>
            <a:pPr marL="0" indent="0" algn="l">
              <a:lnSpc>
                <a:spcPts val="2900"/>
              </a:lnSpc>
              <a:buNone/>
            </a:pPr>
            <a:r>
              <a:rPr lang="en-US" sz="2300" dirty="0">
                <a:solidFill>
                  <a:srgbClr val="00002E"/>
                </a:solidFill>
                <a:latin typeface="Nunito Semi Bold" pitchFamily="34" charset="0"/>
                <a:ea typeface="Nunito Semi Bold" pitchFamily="34" charset="-122"/>
                <a:cs typeface="Nunito Semi Bold" pitchFamily="34" charset="-120"/>
              </a:rPr>
              <a:t>Assignment: Create a Personal Bio Webpage</a:t>
            </a:r>
            <a:endParaRPr lang="en-US" sz="2300" dirty="0"/>
          </a:p>
        </p:txBody>
      </p:sp>
      <p:sp>
        <p:nvSpPr>
          <p:cNvPr id="20" name="Text 15"/>
          <p:cNvSpPr/>
          <p:nvPr/>
        </p:nvSpPr>
        <p:spPr>
          <a:xfrm>
            <a:off x="837724" y="6408658"/>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Your first hands-on task: design a single-page website about yourself. It must include your name, a profile photo, a short descriptive paragraph, and a functional contact form. Crucially, ensure the entire page is structured with proper semantic HTML for clarity and accessibility.</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614863" y="469702"/>
            <a:ext cx="5400675" cy="502206"/>
          </a:xfrm>
          <a:prstGeom prst="rect">
            <a:avLst/>
          </a:prstGeom>
          <a:noFill/>
          <a:ln/>
        </p:spPr>
        <p:txBody>
          <a:bodyPr wrap="none" lIns="0" tIns="0" rIns="0" bIns="0" rtlCol="0" anchor="t"/>
          <a:lstStyle/>
          <a:p>
            <a:pPr marL="0" indent="0" algn="ctr">
              <a:lnSpc>
                <a:spcPts val="3950"/>
              </a:lnSpc>
              <a:buNone/>
            </a:pPr>
            <a:r>
              <a:rPr lang="en-US" sz="3150" dirty="0">
                <a:solidFill>
                  <a:srgbClr val="00002E"/>
                </a:solidFill>
                <a:latin typeface="Nunito Semi Bold" pitchFamily="34" charset="0"/>
                <a:ea typeface="Nunito Semi Bold" pitchFamily="34" charset="-122"/>
                <a:cs typeface="Nunito Semi Bold" pitchFamily="34" charset="-120"/>
              </a:rPr>
              <a:t>Module 2: CSS Fundamentals</a:t>
            </a:r>
            <a:endParaRPr lang="en-US" sz="3150" dirty="0"/>
          </a:p>
        </p:txBody>
      </p:sp>
      <p:sp>
        <p:nvSpPr>
          <p:cNvPr id="3" name="Text 1"/>
          <p:cNvSpPr/>
          <p:nvPr/>
        </p:nvSpPr>
        <p:spPr>
          <a:xfrm>
            <a:off x="683181" y="1313498"/>
            <a:ext cx="13264039" cy="273368"/>
          </a:xfrm>
          <a:prstGeom prst="rect">
            <a:avLst/>
          </a:prstGeom>
          <a:noFill/>
          <a:ln/>
        </p:spPr>
        <p:txBody>
          <a:bodyPr wrap="none" lIns="0" tIns="0" rIns="0" bIns="0" rtlCol="0" anchor="t"/>
          <a:lstStyle/>
          <a:p>
            <a:pPr marL="0" indent="0" algn="l">
              <a:lnSpc>
                <a:spcPts val="2150"/>
              </a:lnSpc>
              <a:buNone/>
            </a:pPr>
            <a:r>
              <a:rPr lang="en-US" sz="1300" dirty="0">
                <a:solidFill>
                  <a:srgbClr val="00002E"/>
                </a:solidFill>
                <a:latin typeface="PT Sans" pitchFamily="34" charset="0"/>
                <a:ea typeface="PT Sans" pitchFamily="34" charset="-122"/>
                <a:cs typeface="PT Sans" pitchFamily="34" charset="-120"/>
              </a:rPr>
              <a:t>Transform plain HTML into visually appealing web pages with CSS styling fundamentals.</a:t>
            </a:r>
            <a:endParaRPr lang="en-US" sz="1300" dirty="0"/>
          </a:p>
        </p:txBody>
      </p:sp>
      <p:sp>
        <p:nvSpPr>
          <p:cNvPr id="4" name="Shape 2"/>
          <p:cNvSpPr/>
          <p:nvPr/>
        </p:nvSpPr>
        <p:spPr>
          <a:xfrm>
            <a:off x="683181" y="1970961"/>
            <a:ext cx="683181" cy="1036796"/>
          </a:xfrm>
          <a:prstGeom prst="roundRect">
            <a:avLst>
              <a:gd name="adj" fmla="val 360014"/>
            </a:avLst>
          </a:prstGeom>
          <a:solidFill>
            <a:srgbClr val="F3F3FF"/>
          </a:solidFill>
          <a:ln w="15240">
            <a:solidFill>
              <a:srgbClr val="2D4DF2"/>
            </a:solidFill>
            <a:prstDash val="solid"/>
          </a:ln>
        </p:spPr>
      </p:sp>
      <p:pic>
        <p:nvPicPr>
          <p:cNvPr id="5" name="Image 0" descr="preencoded.png"/>
          <p:cNvPicPr>
            <a:picLocks noChangeAspect="1"/>
          </p:cNvPicPr>
          <p:nvPr/>
        </p:nvPicPr>
        <p:blipFill>
          <a:blip r:embed="rId3"/>
          <a:stretch>
            <a:fillRect/>
          </a:stretch>
        </p:blipFill>
        <p:spPr>
          <a:xfrm>
            <a:off x="896660" y="2329220"/>
            <a:ext cx="256103" cy="320159"/>
          </a:xfrm>
          <a:prstGeom prst="rect">
            <a:avLst/>
          </a:prstGeom>
        </p:spPr>
      </p:pic>
      <p:sp>
        <p:nvSpPr>
          <p:cNvPr id="6" name="Text 3"/>
          <p:cNvSpPr/>
          <p:nvPr/>
        </p:nvSpPr>
        <p:spPr>
          <a:xfrm>
            <a:off x="1537097" y="2141696"/>
            <a:ext cx="2009418" cy="251222"/>
          </a:xfrm>
          <a:prstGeom prst="rect">
            <a:avLst/>
          </a:prstGeom>
          <a:noFill/>
          <a:ln/>
        </p:spPr>
        <p:txBody>
          <a:bodyPr wrap="none" lIns="0" tIns="0" rIns="0" bIns="0" rtlCol="0" anchor="t"/>
          <a:lstStyle/>
          <a:p>
            <a:pPr marL="0" indent="0" algn="l">
              <a:lnSpc>
                <a:spcPts val="1950"/>
              </a:lnSpc>
              <a:buNone/>
            </a:pPr>
            <a:r>
              <a:rPr lang="en-US" sz="1550" dirty="0">
                <a:solidFill>
                  <a:srgbClr val="00002E"/>
                </a:solidFill>
                <a:latin typeface="Nunito Semi Bold" pitchFamily="34" charset="0"/>
                <a:ea typeface="Nunito Semi Bold" pitchFamily="34" charset="-122"/>
                <a:cs typeface="Nunito Semi Bold" pitchFamily="34" charset="-120"/>
              </a:rPr>
              <a:t>CSS Selectors</a:t>
            </a:r>
            <a:endParaRPr lang="en-US" sz="1550" dirty="0"/>
          </a:p>
        </p:txBody>
      </p:sp>
      <p:sp>
        <p:nvSpPr>
          <p:cNvPr id="7" name="Text 4"/>
          <p:cNvSpPr/>
          <p:nvPr/>
        </p:nvSpPr>
        <p:spPr>
          <a:xfrm>
            <a:off x="1537097" y="2563654"/>
            <a:ext cx="5569744" cy="273368"/>
          </a:xfrm>
          <a:prstGeom prst="rect">
            <a:avLst/>
          </a:prstGeom>
          <a:noFill/>
          <a:ln/>
        </p:spPr>
        <p:txBody>
          <a:bodyPr wrap="none" lIns="0" tIns="0" rIns="0" bIns="0" rtlCol="0" anchor="t"/>
          <a:lstStyle/>
          <a:p>
            <a:pPr marL="0" indent="0" algn="l">
              <a:lnSpc>
                <a:spcPts val="2150"/>
              </a:lnSpc>
              <a:buNone/>
            </a:pPr>
            <a:r>
              <a:rPr lang="en-US" sz="1300" dirty="0">
                <a:solidFill>
                  <a:srgbClr val="00002E"/>
                </a:solidFill>
                <a:latin typeface="PT Sans" pitchFamily="34" charset="0"/>
                <a:ea typeface="PT Sans" pitchFamily="34" charset="-122"/>
                <a:cs typeface="PT Sans" pitchFamily="34" charset="-120"/>
              </a:rPr>
              <a:t>Target HTML elements using class, ID, element, and pseudo-class selectors.</a:t>
            </a:r>
            <a:endParaRPr lang="en-US" sz="1300" dirty="0"/>
          </a:p>
        </p:txBody>
      </p:sp>
      <p:sp>
        <p:nvSpPr>
          <p:cNvPr id="8" name="Shape 5"/>
          <p:cNvSpPr/>
          <p:nvPr/>
        </p:nvSpPr>
        <p:spPr>
          <a:xfrm>
            <a:off x="683181" y="3135749"/>
            <a:ext cx="683181" cy="1036796"/>
          </a:xfrm>
          <a:prstGeom prst="roundRect">
            <a:avLst>
              <a:gd name="adj" fmla="val 360014"/>
            </a:avLst>
          </a:prstGeom>
          <a:solidFill>
            <a:srgbClr val="F3F3FF"/>
          </a:solidFill>
          <a:ln w="15240">
            <a:solidFill>
              <a:srgbClr val="018CE1"/>
            </a:solidFill>
            <a:prstDash val="solid"/>
          </a:ln>
        </p:spPr>
      </p:sp>
      <p:pic>
        <p:nvPicPr>
          <p:cNvPr id="9" name="Image 1" descr="preencoded.png"/>
          <p:cNvPicPr>
            <a:picLocks noChangeAspect="1"/>
          </p:cNvPicPr>
          <p:nvPr/>
        </p:nvPicPr>
        <p:blipFill>
          <a:blip r:embed="rId4"/>
          <a:stretch>
            <a:fillRect/>
          </a:stretch>
        </p:blipFill>
        <p:spPr>
          <a:xfrm>
            <a:off x="896660" y="3494008"/>
            <a:ext cx="256103" cy="320159"/>
          </a:xfrm>
          <a:prstGeom prst="rect">
            <a:avLst/>
          </a:prstGeom>
        </p:spPr>
      </p:pic>
      <p:sp>
        <p:nvSpPr>
          <p:cNvPr id="10" name="Text 6"/>
          <p:cNvSpPr/>
          <p:nvPr/>
        </p:nvSpPr>
        <p:spPr>
          <a:xfrm>
            <a:off x="1537097" y="3306485"/>
            <a:ext cx="2009418" cy="251222"/>
          </a:xfrm>
          <a:prstGeom prst="rect">
            <a:avLst/>
          </a:prstGeom>
          <a:noFill/>
          <a:ln/>
        </p:spPr>
        <p:txBody>
          <a:bodyPr wrap="none" lIns="0" tIns="0" rIns="0" bIns="0" rtlCol="0" anchor="t"/>
          <a:lstStyle/>
          <a:p>
            <a:pPr marL="0" indent="0" algn="l">
              <a:lnSpc>
                <a:spcPts val="1950"/>
              </a:lnSpc>
              <a:buNone/>
            </a:pPr>
            <a:r>
              <a:rPr lang="en-US" sz="1550" dirty="0">
                <a:solidFill>
                  <a:srgbClr val="00002E"/>
                </a:solidFill>
                <a:latin typeface="Nunito Semi Bold" pitchFamily="34" charset="0"/>
                <a:ea typeface="Nunito Semi Bold" pitchFamily="34" charset="-122"/>
                <a:cs typeface="Nunito Semi Bold" pitchFamily="34" charset="-120"/>
              </a:rPr>
              <a:t>Box Model</a:t>
            </a:r>
            <a:endParaRPr lang="en-US" sz="1550" dirty="0"/>
          </a:p>
        </p:txBody>
      </p:sp>
      <p:sp>
        <p:nvSpPr>
          <p:cNvPr id="11" name="Text 7"/>
          <p:cNvSpPr/>
          <p:nvPr/>
        </p:nvSpPr>
        <p:spPr>
          <a:xfrm>
            <a:off x="1537097" y="3728442"/>
            <a:ext cx="5569744" cy="273368"/>
          </a:xfrm>
          <a:prstGeom prst="rect">
            <a:avLst/>
          </a:prstGeom>
          <a:noFill/>
          <a:ln/>
        </p:spPr>
        <p:txBody>
          <a:bodyPr wrap="none" lIns="0" tIns="0" rIns="0" bIns="0" rtlCol="0" anchor="t"/>
          <a:lstStyle/>
          <a:p>
            <a:pPr marL="0" indent="0" algn="l">
              <a:lnSpc>
                <a:spcPts val="2150"/>
              </a:lnSpc>
              <a:buNone/>
            </a:pPr>
            <a:r>
              <a:rPr lang="en-US" sz="1300" dirty="0">
                <a:solidFill>
                  <a:srgbClr val="00002E"/>
                </a:solidFill>
                <a:latin typeface="PT Sans" pitchFamily="34" charset="0"/>
                <a:ea typeface="PT Sans" pitchFamily="34" charset="-122"/>
                <a:cs typeface="PT Sans" pitchFamily="34" charset="-120"/>
              </a:rPr>
              <a:t>Control element spacing with margin, padding, and borders.</a:t>
            </a:r>
            <a:endParaRPr lang="en-US" sz="1300" dirty="0"/>
          </a:p>
        </p:txBody>
      </p:sp>
      <p:sp>
        <p:nvSpPr>
          <p:cNvPr id="12" name="Shape 8"/>
          <p:cNvSpPr/>
          <p:nvPr/>
        </p:nvSpPr>
        <p:spPr>
          <a:xfrm>
            <a:off x="683181" y="4300538"/>
            <a:ext cx="683181" cy="1310164"/>
          </a:xfrm>
          <a:prstGeom prst="roundRect">
            <a:avLst>
              <a:gd name="adj" fmla="val 360014"/>
            </a:avLst>
          </a:prstGeom>
          <a:solidFill>
            <a:srgbClr val="F3F3FF"/>
          </a:solidFill>
          <a:ln w="15240">
            <a:solidFill>
              <a:srgbClr val="DA33BF"/>
            </a:solidFill>
            <a:prstDash val="solid"/>
          </a:ln>
        </p:spPr>
      </p:sp>
      <p:pic>
        <p:nvPicPr>
          <p:cNvPr id="13" name="Image 2" descr="preencoded.png"/>
          <p:cNvPicPr>
            <a:picLocks noChangeAspect="1"/>
          </p:cNvPicPr>
          <p:nvPr/>
        </p:nvPicPr>
        <p:blipFill>
          <a:blip r:embed="rId5"/>
          <a:stretch>
            <a:fillRect/>
          </a:stretch>
        </p:blipFill>
        <p:spPr>
          <a:xfrm>
            <a:off x="896660" y="4795480"/>
            <a:ext cx="256103" cy="320159"/>
          </a:xfrm>
          <a:prstGeom prst="rect">
            <a:avLst/>
          </a:prstGeom>
        </p:spPr>
      </p:pic>
      <p:sp>
        <p:nvSpPr>
          <p:cNvPr id="14" name="Text 9"/>
          <p:cNvSpPr/>
          <p:nvPr/>
        </p:nvSpPr>
        <p:spPr>
          <a:xfrm>
            <a:off x="1537097" y="4471273"/>
            <a:ext cx="2009418" cy="251222"/>
          </a:xfrm>
          <a:prstGeom prst="rect">
            <a:avLst/>
          </a:prstGeom>
          <a:noFill/>
          <a:ln/>
        </p:spPr>
        <p:txBody>
          <a:bodyPr wrap="none" lIns="0" tIns="0" rIns="0" bIns="0" rtlCol="0" anchor="t"/>
          <a:lstStyle/>
          <a:p>
            <a:pPr marL="0" indent="0" algn="l">
              <a:lnSpc>
                <a:spcPts val="1950"/>
              </a:lnSpc>
              <a:buNone/>
            </a:pPr>
            <a:r>
              <a:rPr lang="en-US" sz="1550" dirty="0">
                <a:solidFill>
                  <a:srgbClr val="00002E"/>
                </a:solidFill>
                <a:latin typeface="Nunito Semi Bold" pitchFamily="34" charset="0"/>
                <a:ea typeface="Nunito Semi Bold" pitchFamily="34" charset="-122"/>
                <a:cs typeface="Nunito Semi Bold" pitchFamily="34" charset="-120"/>
              </a:rPr>
              <a:t>Flexbox Layout</a:t>
            </a:r>
            <a:endParaRPr lang="en-US" sz="1550" dirty="0"/>
          </a:p>
        </p:txBody>
      </p:sp>
      <p:sp>
        <p:nvSpPr>
          <p:cNvPr id="15" name="Text 10"/>
          <p:cNvSpPr/>
          <p:nvPr/>
        </p:nvSpPr>
        <p:spPr>
          <a:xfrm>
            <a:off x="1537097" y="4893231"/>
            <a:ext cx="5569744" cy="546735"/>
          </a:xfrm>
          <a:prstGeom prst="rect">
            <a:avLst/>
          </a:prstGeom>
          <a:noFill/>
          <a:ln/>
        </p:spPr>
        <p:txBody>
          <a:bodyPr wrap="square" lIns="0" tIns="0" rIns="0" bIns="0" rtlCol="0" anchor="t"/>
          <a:lstStyle/>
          <a:p>
            <a:pPr marL="0" indent="0" algn="l">
              <a:lnSpc>
                <a:spcPts val="2150"/>
              </a:lnSpc>
              <a:buNone/>
            </a:pPr>
            <a:r>
              <a:rPr lang="en-US" sz="1300" dirty="0">
                <a:solidFill>
                  <a:srgbClr val="00002E"/>
                </a:solidFill>
                <a:latin typeface="PT Sans" pitchFamily="34" charset="0"/>
                <a:ea typeface="PT Sans" pitchFamily="34" charset="-122"/>
                <a:cs typeface="PT Sans" pitchFamily="34" charset="-120"/>
              </a:rPr>
              <a:t>Create responsive one-dimensional layouts for navigation and component alignment.</a:t>
            </a:r>
            <a:endParaRPr lang="en-US" sz="1300" dirty="0"/>
          </a:p>
        </p:txBody>
      </p:sp>
      <p:sp>
        <p:nvSpPr>
          <p:cNvPr id="16" name="Shape 11"/>
          <p:cNvSpPr/>
          <p:nvPr/>
        </p:nvSpPr>
        <p:spPr>
          <a:xfrm>
            <a:off x="683181" y="5738693"/>
            <a:ext cx="683181" cy="1036796"/>
          </a:xfrm>
          <a:prstGeom prst="roundRect">
            <a:avLst>
              <a:gd name="adj" fmla="val 360014"/>
            </a:avLst>
          </a:prstGeom>
          <a:solidFill>
            <a:srgbClr val="F3F3FF"/>
          </a:solidFill>
          <a:ln w="15240">
            <a:solidFill>
              <a:srgbClr val="2D4DF2"/>
            </a:solidFill>
            <a:prstDash val="solid"/>
          </a:ln>
        </p:spPr>
      </p:sp>
      <p:pic>
        <p:nvPicPr>
          <p:cNvPr id="17" name="Image 3" descr="preencoded.png"/>
          <p:cNvPicPr>
            <a:picLocks noChangeAspect="1"/>
          </p:cNvPicPr>
          <p:nvPr/>
        </p:nvPicPr>
        <p:blipFill>
          <a:blip r:embed="rId6"/>
          <a:stretch>
            <a:fillRect/>
          </a:stretch>
        </p:blipFill>
        <p:spPr>
          <a:xfrm>
            <a:off x="896660" y="6096953"/>
            <a:ext cx="256103" cy="320159"/>
          </a:xfrm>
          <a:prstGeom prst="rect">
            <a:avLst/>
          </a:prstGeom>
        </p:spPr>
      </p:pic>
      <p:sp>
        <p:nvSpPr>
          <p:cNvPr id="18" name="Text 12"/>
          <p:cNvSpPr/>
          <p:nvPr/>
        </p:nvSpPr>
        <p:spPr>
          <a:xfrm>
            <a:off x="1537097" y="5909429"/>
            <a:ext cx="2009418" cy="251222"/>
          </a:xfrm>
          <a:prstGeom prst="rect">
            <a:avLst/>
          </a:prstGeom>
          <a:noFill/>
          <a:ln/>
        </p:spPr>
        <p:txBody>
          <a:bodyPr wrap="none" lIns="0" tIns="0" rIns="0" bIns="0" rtlCol="0" anchor="t"/>
          <a:lstStyle/>
          <a:p>
            <a:pPr marL="0" indent="0" algn="l">
              <a:lnSpc>
                <a:spcPts val="1950"/>
              </a:lnSpc>
              <a:buNone/>
            </a:pPr>
            <a:r>
              <a:rPr lang="en-US" sz="1550" dirty="0">
                <a:solidFill>
                  <a:srgbClr val="00002E"/>
                </a:solidFill>
                <a:latin typeface="Nunito Semi Bold" pitchFamily="34" charset="0"/>
                <a:ea typeface="Nunito Semi Bold" pitchFamily="34" charset="-122"/>
                <a:cs typeface="Nunito Semi Bold" pitchFamily="34" charset="-120"/>
              </a:rPr>
              <a:t>Typography</a:t>
            </a:r>
            <a:endParaRPr lang="en-US" sz="1550" dirty="0"/>
          </a:p>
        </p:txBody>
      </p:sp>
      <p:sp>
        <p:nvSpPr>
          <p:cNvPr id="19" name="Text 13"/>
          <p:cNvSpPr/>
          <p:nvPr/>
        </p:nvSpPr>
        <p:spPr>
          <a:xfrm>
            <a:off x="1537097" y="6331387"/>
            <a:ext cx="5569744" cy="273368"/>
          </a:xfrm>
          <a:prstGeom prst="rect">
            <a:avLst/>
          </a:prstGeom>
          <a:noFill/>
          <a:ln/>
        </p:spPr>
        <p:txBody>
          <a:bodyPr wrap="none" lIns="0" tIns="0" rIns="0" bIns="0" rtlCol="0" anchor="t"/>
          <a:lstStyle/>
          <a:p>
            <a:pPr marL="0" indent="0" algn="l">
              <a:lnSpc>
                <a:spcPts val="2150"/>
              </a:lnSpc>
              <a:buNone/>
            </a:pPr>
            <a:r>
              <a:rPr lang="en-US" sz="1300" dirty="0">
                <a:solidFill>
                  <a:srgbClr val="00002E"/>
                </a:solidFill>
                <a:latin typeface="PT Sans" pitchFamily="34" charset="0"/>
                <a:ea typeface="PT Sans" pitchFamily="34" charset="-122"/>
                <a:cs typeface="PT Sans" pitchFamily="34" charset="-120"/>
              </a:rPr>
              <a:t>Choose fonts, line heights, and spacing for optimal readability.</a:t>
            </a:r>
            <a:endParaRPr lang="en-US" sz="1300" dirty="0"/>
          </a:p>
        </p:txBody>
      </p:sp>
      <p:pic>
        <p:nvPicPr>
          <p:cNvPr id="20" name="Image 4" descr="preencoded.png"/>
          <p:cNvPicPr>
            <a:picLocks noChangeAspect="1"/>
          </p:cNvPicPr>
          <p:nvPr/>
        </p:nvPicPr>
        <p:blipFill>
          <a:blip r:embed="rId7"/>
          <a:stretch>
            <a:fillRect/>
          </a:stretch>
        </p:blipFill>
        <p:spPr>
          <a:xfrm>
            <a:off x="7531179" y="1970961"/>
            <a:ext cx="4424482" cy="4424482"/>
          </a:xfrm>
          <a:prstGeom prst="rect">
            <a:avLst/>
          </a:prstGeom>
        </p:spPr>
      </p:pic>
      <p:sp>
        <p:nvSpPr>
          <p:cNvPr id="21" name="Text 14"/>
          <p:cNvSpPr/>
          <p:nvPr/>
        </p:nvSpPr>
        <p:spPr>
          <a:xfrm>
            <a:off x="7531179" y="6587490"/>
            <a:ext cx="3970973" cy="301347"/>
          </a:xfrm>
          <a:prstGeom prst="rect">
            <a:avLst/>
          </a:prstGeom>
          <a:noFill/>
          <a:ln/>
        </p:spPr>
        <p:txBody>
          <a:bodyPr wrap="none" lIns="0" tIns="0" rIns="0" bIns="0" rtlCol="0" anchor="t"/>
          <a:lstStyle/>
          <a:p>
            <a:pPr marL="0" indent="0" algn="l">
              <a:lnSpc>
                <a:spcPts val="2350"/>
              </a:lnSpc>
              <a:buNone/>
            </a:pPr>
            <a:r>
              <a:rPr lang="en-US" sz="1850" dirty="0">
                <a:solidFill>
                  <a:srgbClr val="00002E"/>
                </a:solidFill>
                <a:latin typeface="Nunito Semi Bold" pitchFamily="34" charset="0"/>
                <a:ea typeface="Nunito Semi Bold" pitchFamily="34" charset="-122"/>
                <a:cs typeface="Nunito Semi Bold" pitchFamily="34" charset="-120"/>
              </a:rPr>
              <a:t>Assignment: Styled Portfolio Layout</a:t>
            </a:r>
            <a:endParaRPr lang="en-US" sz="1850" dirty="0"/>
          </a:p>
        </p:txBody>
      </p:sp>
      <p:sp>
        <p:nvSpPr>
          <p:cNvPr id="22" name="Text 15"/>
          <p:cNvSpPr/>
          <p:nvPr/>
        </p:nvSpPr>
        <p:spPr>
          <a:xfrm>
            <a:off x="7531179" y="7059573"/>
            <a:ext cx="6423660" cy="546735"/>
          </a:xfrm>
          <a:prstGeom prst="rect">
            <a:avLst/>
          </a:prstGeom>
          <a:noFill/>
          <a:ln/>
        </p:spPr>
        <p:txBody>
          <a:bodyPr wrap="square" lIns="0" tIns="0" rIns="0" bIns="0" rtlCol="0" anchor="t"/>
          <a:lstStyle/>
          <a:p>
            <a:pPr marL="0" indent="0" algn="l">
              <a:lnSpc>
                <a:spcPts val="2150"/>
              </a:lnSpc>
              <a:buNone/>
            </a:pPr>
            <a:r>
              <a:rPr lang="en-US" sz="1300" dirty="0">
                <a:solidFill>
                  <a:srgbClr val="00002E"/>
                </a:solidFill>
                <a:latin typeface="PT Sans" pitchFamily="34" charset="0"/>
                <a:ea typeface="PT Sans" pitchFamily="34" charset="-122"/>
                <a:cs typeface="PT Sans" pitchFamily="34" charset="-120"/>
              </a:rPr>
              <a:t>Create a personal portfolio using CSS and Flexbox with "About Me," "Skills," "Projects," and "Contact" sections.</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160157" y="686514"/>
            <a:ext cx="8310086" cy="615910"/>
          </a:xfrm>
          <a:prstGeom prst="rect">
            <a:avLst/>
          </a:prstGeom>
          <a:noFill/>
          <a:ln/>
        </p:spPr>
        <p:txBody>
          <a:bodyPr wrap="none" lIns="0" tIns="0" rIns="0" bIns="0" rtlCol="0" anchor="t"/>
          <a:lstStyle/>
          <a:p>
            <a:pPr marL="0" indent="0" algn="ctr">
              <a:lnSpc>
                <a:spcPts val="4850"/>
              </a:lnSpc>
              <a:buNone/>
            </a:pPr>
            <a:r>
              <a:rPr lang="en-US" sz="3850" dirty="0">
                <a:solidFill>
                  <a:srgbClr val="00002E"/>
                </a:solidFill>
                <a:latin typeface="Nunito Semi Bold" pitchFamily="34" charset="0"/>
                <a:ea typeface="Nunito Semi Bold" pitchFamily="34" charset="-122"/>
                <a:cs typeface="Nunito Semi Bold" pitchFamily="34" charset="-120"/>
              </a:rPr>
              <a:t>Module 3: Advanced CSS Techniques</a:t>
            </a:r>
            <a:endParaRPr lang="en-US" sz="3850" dirty="0"/>
          </a:p>
        </p:txBody>
      </p:sp>
      <p:sp>
        <p:nvSpPr>
          <p:cNvPr id="3" name="Text 1"/>
          <p:cNvSpPr/>
          <p:nvPr/>
        </p:nvSpPr>
        <p:spPr>
          <a:xfrm>
            <a:off x="837724" y="1721287"/>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Elevate your web designs with dynamic and sophisticated CSS capabilities. This module focuses on creating engaging user experiences through motion and complex layouts.</a:t>
            </a:r>
            <a:endParaRPr lang="en-US" sz="1600" dirty="0"/>
          </a:p>
        </p:txBody>
      </p:sp>
      <p:sp>
        <p:nvSpPr>
          <p:cNvPr id="4" name="Shape 2"/>
          <p:cNvSpPr/>
          <p:nvPr/>
        </p:nvSpPr>
        <p:spPr>
          <a:xfrm>
            <a:off x="837724" y="2626995"/>
            <a:ext cx="4178618" cy="2874288"/>
          </a:xfrm>
          <a:prstGeom prst="roundRect">
            <a:avLst>
              <a:gd name="adj" fmla="val 10931"/>
            </a:avLst>
          </a:prstGeom>
          <a:noFill/>
          <a:ln w="22860">
            <a:solidFill>
              <a:srgbClr val="2D4DF2"/>
            </a:solidFill>
            <a:prstDash val="solid"/>
          </a:ln>
        </p:spPr>
      </p:sp>
      <p:sp>
        <p:nvSpPr>
          <p:cNvPr id="5" name="Shape 3"/>
          <p:cNvSpPr/>
          <p:nvPr/>
        </p:nvSpPr>
        <p:spPr>
          <a:xfrm>
            <a:off x="860584" y="2649855"/>
            <a:ext cx="4132898" cy="628293"/>
          </a:xfrm>
          <a:prstGeom prst="roundRect">
            <a:avLst>
              <a:gd name="adj" fmla="val 45640"/>
            </a:avLst>
          </a:prstGeom>
          <a:solidFill>
            <a:srgbClr val="F3F3FF"/>
          </a:solidFill>
          <a:ln/>
        </p:spPr>
      </p:sp>
      <p:sp>
        <p:nvSpPr>
          <p:cNvPr id="6" name="Text 4"/>
          <p:cNvSpPr/>
          <p:nvPr/>
        </p:nvSpPr>
        <p:spPr>
          <a:xfrm>
            <a:off x="2769989" y="2756178"/>
            <a:ext cx="314087" cy="392668"/>
          </a:xfrm>
          <a:prstGeom prst="rect">
            <a:avLst/>
          </a:prstGeom>
          <a:noFill/>
          <a:ln/>
        </p:spPr>
        <p:txBody>
          <a:bodyPr wrap="none" lIns="0" tIns="0" rIns="0" bIns="0" rtlCol="0" anchor="t"/>
          <a:lstStyle/>
          <a:p>
            <a:pPr marL="0" indent="0" algn="l">
              <a:lnSpc>
                <a:spcPts val="2450"/>
              </a:lnSpc>
              <a:buNone/>
            </a:pPr>
            <a:r>
              <a:rPr lang="en-US" sz="2450" dirty="0">
                <a:solidFill>
                  <a:srgbClr val="00002E"/>
                </a:solidFill>
                <a:latin typeface="Nunito Semi Bold" pitchFamily="34" charset="0"/>
                <a:ea typeface="Nunito Semi Bold" pitchFamily="34" charset="-122"/>
                <a:cs typeface="Nunito Semi Bold" pitchFamily="34" charset="-120"/>
              </a:rPr>
              <a:t>1</a:t>
            </a:r>
            <a:endParaRPr lang="en-US" sz="2450" dirty="0"/>
          </a:p>
        </p:txBody>
      </p:sp>
      <p:sp>
        <p:nvSpPr>
          <p:cNvPr id="7" name="Text 5"/>
          <p:cNvSpPr/>
          <p:nvPr/>
        </p:nvSpPr>
        <p:spPr>
          <a:xfrm>
            <a:off x="1070015" y="3487579"/>
            <a:ext cx="2813209"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Transitions &amp; Animations</a:t>
            </a:r>
            <a:endParaRPr lang="en-US" sz="1900" dirty="0"/>
          </a:p>
        </p:txBody>
      </p:sp>
      <p:sp>
        <p:nvSpPr>
          <p:cNvPr id="8" name="Text 6"/>
          <p:cNvSpPr/>
          <p:nvPr/>
        </p:nvSpPr>
        <p:spPr>
          <a:xfrm>
            <a:off x="1070015" y="3921204"/>
            <a:ext cx="3714036" cy="134016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Implement smooth hover effects and compelling CSS transitions to enhance interactivity. Learn to create intricate animations for a modern user experience.</a:t>
            </a:r>
            <a:endParaRPr lang="en-US" sz="1600" dirty="0"/>
          </a:p>
        </p:txBody>
      </p:sp>
      <p:sp>
        <p:nvSpPr>
          <p:cNvPr id="9" name="Shape 7"/>
          <p:cNvSpPr/>
          <p:nvPr/>
        </p:nvSpPr>
        <p:spPr>
          <a:xfrm>
            <a:off x="5225772" y="2626995"/>
            <a:ext cx="4178737" cy="2874288"/>
          </a:xfrm>
          <a:prstGeom prst="roundRect">
            <a:avLst>
              <a:gd name="adj" fmla="val 10931"/>
            </a:avLst>
          </a:prstGeom>
          <a:noFill/>
          <a:ln w="22860">
            <a:solidFill>
              <a:srgbClr val="018CE1"/>
            </a:solidFill>
            <a:prstDash val="solid"/>
          </a:ln>
        </p:spPr>
      </p:sp>
      <p:sp>
        <p:nvSpPr>
          <p:cNvPr id="10" name="Shape 8"/>
          <p:cNvSpPr/>
          <p:nvPr/>
        </p:nvSpPr>
        <p:spPr>
          <a:xfrm>
            <a:off x="5248632" y="2649855"/>
            <a:ext cx="4133017" cy="628293"/>
          </a:xfrm>
          <a:prstGeom prst="roundRect">
            <a:avLst>
              <a:gd name="adj" fmla="val 45640"/>
            </a:avLst>
          </a:prstGeom>
          <a:solidFill>
            <a:srgbClr val="F3F3FF"/>
          </a:solidFill>
          <a:ln/>
        </p:spPr>
      </p:sp>
      <p:sp>
        <p:nvSpPr>
          <p:cNvPr id="11" name="Text 9"/>
          <p:cNvSpPr/>
          <p:nvPr/>
        </p:nvSpPr>
        <p:spPr>
          <a:xfrm>
            <a:off x="7158038" y="2756178"/>
            <a:ext cx="314087" cy="392668"/>
          </a:xfrm>
          <a:prstGeom prst="rect">
            <a:avLst/>
          </a:prstGeom>
          <a:noFill/>
          <a:ln/>
        </p:spPr>
        <p:txBody>
          <a:bodyPr wrap="none" lIns="0" tIns="0" rIns="0" bIns="0" rtlCol="0" anchor="t"/>
          <a:lstStyle/>
          <a:p>
            <a:pPr marL="0" indent="0" algn="l">
              <a:lnSpc>
                <a:spcPts val="2450"/>
              </a:lnSpc>
              <a:buNone/>
            </a:pPr>
            <a:r>
              <a:rPr lang="en-US" sz="2450" dirty="0">
                <a:solidFill>
                  <a:srgbClr val="00002E"/>
                </a:solidFill>
                <a:latin typeface="Nunito Semi Bold" pitchFamily="34" charset="0"/>
                <a:ea typeface="Nunito Semi Bold" pitchFamily="34" charset="-122"/>
                <a:cs typeface="Nunito Semi Bold" pitchFamily="34" charset="-120"/>
              </a:rPr>
              <a:t>2</a:t>
            </a:r>
            <a:endParaRPr lang="en-US" sz="2450" dirty="0"/>
          </a:p>
        </p:txBody>
      </p:sp>
      <p:sp>
        <p:nvSpPr>
          <p:cNvPr id="12" name="Text 10"/>
          <p:cNvSpPr/>
          <p:nvPr/>
        </p:nvSpPr>
        <p:spPr>
          <a:xfrm>
            <a:off x="5458063" y="3487579"/>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CSS Grid Layouts</a:t>
            </a:r>
            <a:endParaRPr lang="en-US" sz="1900" dirty="0"/>
          </a:p>
        </p:txBody>
      </p:sp>
      <p:sp>
        <p:nvSpPr>
          <p:cNvPr id="13" name="Text 11"/>
          <p:cNvSpPr/>
          <p:nvPr/>
        </p:nvSpPr>
        <p:spPr>
          <a:xfrm>
            <a:off x="5458063" y="3921204"/>
            <a:ext cx="3714155" cy="134016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Master CSS Grid for building robust and intricate two-dimensional page layouts, offering unparalleled control over content placement.</a:t>
            </a:r>
            <a:endParaRPr lang="en-US" sz="1600" dirty="0"/>
          </a:p>
        </p:txBody>
      </p:sp>
      <p:sp>
        <p:nvSpPr>
          <p:cNvPr id="14" name="Shape 12"/>
          <p:cNvSpPr/>
          <p:nvPr/>
        </p:nvSpPr>
        <p:spPr>
          <a:xfrm>
            <a:off x="9613940" y="2626995"/>
            <a:ext cx="4178737" cy="2874288"/>
          </a:xfrm>
          <a:prstGeom prst="roundRect">
            <a:avLst>
              <a:gd name="adj" fmla="val 10931"/>
            </a:avLst>
          </a:prstGeom>
          <a:noFill/>
          <a:ln w="22860">
            <a:solidFill>
              <a:srgbClr val="DA33BF"/>
            </a:solidFill>
            <a:prstDash val="solid"/>
          </a:ln>
        </p:spPr>
      </p:sp>
      <p:sp>
        <p:nvSpPr>
          <p:cNvPr id="15" name="Shape 13"/>
          <p:cNvSpPr/>
          <p:nvPr/>
        </p:nvSpPr>
        <p:spPr>
          <a:xfrm>
            <a:off x="9636800" y="2649855"/>
            <a:ext cx="4133017" cy="628293"/>
          </a:xfrm>
          <a:prstGeom prst="roundRect">
            <a:avLst>
              <a:gd name="adj" fmla="val 45640"/>
            </a:avLst>
          </a:prstGeom>
          <a:solidFill>
            <a:srgbClr val="F3F3FF"/>
          </a:solidFill>
          <a:ln/>
        </p:spPr>
      </p:sp>
      <p:sp>
        <p:nvSpPr>
          <p:cNvPr id="16" name="Text 14"/>
          <p:cNvSpPr/>
          <p:nvPr/>
        </p:nvSpPr>
        <p:spPr>
          <a:xfrm>
            <a:off x="11546205" y="2756178"/>
            <a:ext cx="314087" cy="392668"/>
          </a:xfrm>
          <a:prstGeom prst="rect">
            <a:avLst/>
          </a:prstGeom>
          <a:noFill/>
          <a:ln/>
        </p:spPr>
        <p:txBody>
          <a:bodyPr wrap="none" lIns="0" tIns="0" rIns="0" bIns="0" rtlCol="0" anchor="t"/>
          <a:lstStyle/>
          <a:p>
            <a:pPr marL="0" indent="0" algn="l">
              <a:lnSpc>
                <a:spcPts val="2450"/>
              </a:lnSpc>
              <a:buNone/>
            </a:pPr>
            <a:r>
              <a:rPr lang="en-US" sz="2450" dirty="0">
                <a:solidFill>
                  <a:srgbClr val="00002E"/>
                </a:solidFill>
                <a:latin typeface="Nunito Semi Bold" pitchFamily="34" charset="0"/>
                <a:ea typeface="Nunito Semi Bold" pitchFamily="34" charset="-122"/>
                <a:cs typeface="Nunito Semi Bold" pitchFamily="34" charset="-120"/>
              </a:rPr>
              <a:t>3</a:t>
            </a:r>
            <a:endParaRPr lang="en-US" sz="2450" dirty="0"/>
          </a:p>
        </p:txBody>
      </p:sp>
      <p:sp>
        <p:nvSpPr>
          <p:cNvPr id="17" name="Text 15"/>
          <p:cNvSpPr/>
          <p:nvPr/>
        </p:nvSpPr>
        <p:spPr>
          <a:xfrm>
            <a:off x="9846231" y="3487579"/>
            <a:ext cx="3336488"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Pseudo-Elements &amp; Selectors</a:t>
            </a:r>
            <a:endParaRPr lang="en-US" sz="1900" dirty="0"/>
          </a:p>
        </p:txBody>
      </p:sp>
      <p:sp>
        <p:nvSpPr>
          <p:cNvPr id="18" name="Text 16"/>
          <p:cNvSpPr/>
          <p:nvPr/>
        </p:nvSpPr>
        <p:spPr>
          <a:xfrm>
            <a:off x="9846231" y="3921204"/>
            <a:ext cx="3714155" cy="134778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Utilise </a:t>
            </a:r>
            <a:r>
              <a:rPr lang="en-US" sz="1600" dirty="0">
                <a:solidFill>
                  <a:srgbClr val="00002E"/>
                </a:solidFill>
                <a:highlight>
                  <a:srgbClr val="E6E6F2"/>
                </a:highlight>
                <a:latin typeface="Consolas" pitchFamily="34" charset="0"/>
                <a:ea typeface="Consolas" pitchFamily="34" charset="-122"/>
                <a:cs typeface="Consolas" pitchFamily="34" charset="-120"/>
              </a:rPr>
              <a:t>::before</a:t>
            </a:r>
            <a:r>
              <a:rPr lang="en-US" sz="1600" dirty="0">
                <a:solidFill>
                  <a:srgbClr val="00002E"/>
                </a:solidFill>
                <a:latin typeface="PT Sans" pitchFamily="34" charset="0"/>
                <a:ea typeface="PT Sans" pitchFamily="34" charset="-122"/>
                <a:cs typeface="PT Sans" pitchFamily="34" charset="-120"/>
              </a:rPr>
              <a:t> and </a:t>
            </a:r>
            <a:r>
              <a:rPr lang="en-US" sz="1600" dirty="0">
                <a:solidFill>
                  <a:srgbClr val="00002E"/>
                </a:solidFill>
                <a:highlight>
                  <a:srgbClr val="E6E6F2"/>
                </a:highlight>
                <a:latin typeface="Consolas" pitchFamily="34" charset="0"/>
                <a:ea typeface="Consolas" pitchFamily="34" charset="-122"/>
                <a:cs typeface="Consolas" pitchFamily="34" charset="-120"/>
              </a:rPr>
              <a:t>::after</a:t>
            </a:r>
            <a:r>
              <a:rPr lang="en-US" sz="1600" dirty="0">
                <a:solidFill>
                  <a:srgbClr val="00002E"/>
                </a:solidFill>
                <a:latin typeface="PT Sans" pitchFamily="34" charset="0"/>
                <a:ea typeface="PT Sans" pitchFamily="34" charset="-122"/>
                <a:cs typeface="PT Sans" pitchFamily="34" charset="-120"/>
              </a:rPr>
              <a:t> pseudo-elements to add decorative content or styling without altering the HTML structure.</a:t>
            </a:r>
            <a:endParaRPr lang="en-US" sz="1600" dirty="0"/>
          </a:p>
        </p:txBody>
      </p:sp>
      <p:sp>
        <p:nvSpPr>
          <p:cNvPr id="19" name="Shape 17"/>
          <p:cNvSpPr/>
          <p:nvPr/>
        </p:nvSpPr>
        <p:spPr>
          <a:xfrm>
            <a:off x="837724" y="5841541"/>
            <a:ext cx="12954952" cy="33695"/>
          </a:xfrm>
          <a:prstGeom prst="rect">
            <a:avLst/>
          </a:prstGeom>
          <a:solidFill>
            <a:srgbClr val="00002E">
              <a:alpha val="50000"/>
            </a:srgbClr>
          </a:solidFill>
          <a:ln/>
        </p:spPr>
      </p:sp>
      <p:sp>
        <p:nvSpPr>
          <p:cNvPr id="20" name="Text 18"/>
          <p:cNvSpPr/>
          <p:nvPr/>
        </p:nvSpPr>
        <p:spPr>
          <a:xfrm>
            <a:off x="837724" y="6189226"/>
            <a:ext cx="4177665" cy="369689"/>
          </a:xfrm>
          <a:prstGeom prst="rect">
            <a:avLst/>
          </a:prstGeom>
          <a:noFill/>
          <a:ln/>
        </p:spPr>
        <p:txBody>
          <a:bodyPr wrap="none" lIns="0" tIns="0" rIns="0" bIns="0" rtlCol="0" anchor="t"/>
          <a:lstStyle/>
          <a:p>
            <a:pPr marL="0" indent="0" algn="l">
              <a:lnSpc>
                <a:spcPts val="2900"/>
              </a:lnSpc>
              <a:buNone/>
            </a:pPr>
            <a:r>
              <a:rPr lang="en-US" sz="2300" dirty="0">
                <a:solidFill>
                  <a:srgbClr val="00002E"/>
                </a:solidFill>
                <a:latin typeface="Nunito Semi Bold" pitchFamily="34" charset="0"/>
                <a:ea typeface="Nunito Semi Bold" pitchFamily="34" charset="-122"/>
                <a:cs typeface="Nunito Semi Bold" pitchFamily="34" charset="-120"/>
              </a:rPr>
              <a:t>Assignment: Product Card Grid</a:t>
            </a:r>
            <a:endParaRPr lang="en-US" sz="2300" dirty="0"/>
          </a:p>
        </p:txBody>
      </p:sp>
      <p:sp>
        <p:nvSpPr>
          <p:cNvPr id="21" name="Text 19"/>
          <p:cNvSpPr/>
          <p:nvPr/>
        </p:nvSpPr>
        <p:spPr>
          <a:xfrm>
            <a:off x="837724" y="6873002"/>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Build a visually engaging grid of product cards. Each card must feature a responsive grid layout, smooth transitions on hover, and stylish buttons with subtle shadows, showcasing your command of advanced CSS properties.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3693676" y="791647"/>
            <a:ext cx="7242929" cy="615910"/>
          </a:xfrm>
          <a:prstGeom prst="rect">
            <a:avLst/>
          </a:prstGeom>
          <a:noFill/>
          <a:ln/>
        </p:spPr>
        <p:txBody>
          <a:bodyPr wrap="none" lIns="0" tIns="0" rIns="0" bIns="0" rtlCol="0" anchor="t"/>
          <a:lstStyle/>
          <a:p>
            <a:pPr marL="0" indent="0" algn="ctr">
              <a:lnSpc>
                <a:spcPts val="4850"/>
              </a:lnSpc>
              <a:buNone/>
            </a:pPr>
            <a:r>
              <a:rPr lang="en-US" sz="3850" dirty="0">
                <a:solidFill>
                  <a:srgbClr val="00002E"/>
                </a:solidFill>
                <a:latin typeface="Nunito Semi Bold" pitchFamily="34" charset="0"/>
                <a:ea typeface="Nunito Semi Bold" pitchFamily="34" charset="-122"/>
                <a:cs typeface="Nunito Semi Bold" pitchFamily="34" charset="-120"/>
              </a:rPr>
              <a:t>Module 4: Bootstrap Framework</a:t>
            </a:r>
            <a:endParaRPr lang="en-US" sz="3850" dirty="0"/>
          </a:p>
        </p:txBody>
      </p:sp>
      <p:sp>
        <p:nvSpPr>
          <p:cNvPr id="3" name="Text 1"/>
          <p:cNvSpPr/>
          <p:nvPr/>
        </p:nvSpPr>
        <p:spPr>
          <a:xfrm>
            <a:off x="837724" y="1826419"/>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Accelerate your development workflow by leveraging Bootstrap, the world's most popular front-end open source toolkit. Learn to build responsive, mobile-first projects quickly and efficiently.</a:t>
            </a:r>
            <a:endParaRPr lang="en-US" sz="1600" dirty="0"/>
          </a:p>
        </p:txBody>
      </p:sp>
      <p:pic>
        <p:nvPicPr>
          <p:cNvPr id="4" name="Image 0" descr="preencoded.png"/>
          <p:cNvPicPr>
            <a:picLocks noChangeAspect="1"/>
          </p:cNvPicPr>
          <p:nvPr/>
        </p:nvPicPr>
        <p:blipFill>
          <a:blip r:embed="rId3"/>
          <a:stretch>
            <a:fillRect/>
          </a:stretch>
        </p:blipFill>
        <p:spPr>
          <a:xfrm>
            <a:off x="837724" y="2732127"/>
            <a:ext cx="628293" cy="628293"/>
          </a:xfrm>
          <a:prstGeom prst="rect">
            <a:avLst/>
          </a:prstGeom>
        </p:spPr>
      </p:pic>
      <p:sp>
        <p:nvSpPr>
          <p:cNvPr id="5" name="Text 2"/>
          <p:cNvSpPr/>
          <p:nvPr/>
        </p:nvSpPr>
        <p:spPr>
          <a:xfrm>
            <a:off x="837724" y="3622238"/>
            <a:ext cx="2716173"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Responsive Grid System</a:t>
            </a:r>
            <a:endParaRPr lang="en-US" sz="1900" dirty="0"/>
          </a:p>
        </p:txBody>
      </p:sp>
      <p:sp>
        <p:nvSpPr>
          <p:cNvPr id="6" name="Text 3"/>
          <p:cNvSpPr/>
          <p:nvPr/>
        </p:nvSpPr>
        <p:spPr>
          <a:xfrm>
            <a:off x="837724" y="4055864"/>
            <a:ext cx="4143732" cy="134016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Understand and implement Bootstrap's powerful responsive grid system for consistent and adaptable layouts across all device sizes.</a:t>
            </a:r>
            <a:endParaRPr lang="en-US" sz="1600" dirty="0"/>
          </a:p>
        </p:txBody>
      </p:sp>
      <p:pic>
        <p:nvPicPr>
          <p:cNvPr id="7" name="Image 1" descr="preencoded.png"/>
          <p:cNvPicPr>
            <a:picLocks noChangeAspect="1"/>
          </p:cNvPicPr>
          <p:nvPr/>
        </p:nvPicPr>
        <p:blipFill>
          <a:blip r:embed="rId4"/>
          <a:stretch>
            <a:fillRect/>
          </a:stretch>
        </p:blipFill>
        <p:spPr>
          <a:xfrm>
            <a:off x="5243274" y="2732127"/>
            <a:ext cx="628293" cy="628293"/>
          </a:xfrm>
          <a:prstGeom prst="rect">
            <a:avLst/>
          </a:prstGeom>
        </p:spPr>
      </p:pic>
      <p:sp>
        <p:nvSpPr>
          <p:cNvPr id="8" name="Text 4"/>
          <p:cNvSpPr/>
          <p:nvPr/>
        </p:nvSpPr>
        <p:spPr>
          <a:xfrm>
            <a:off x="5243274" y="3622238"/>
            <a:ext cx="2480429"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Pre-built Components</a:t>
            </a:r>
            <a:endParaRPr lang="en-US" sz="1900" dirty="0"/>
          </a:p>
        </p:txBody>
      </p:sp>
      <p:sp>
        <p:nvSpPr>
          <p:cNvPr id="9" name="Text 5"/>
          <p:cNvSpPr/>
          <p:nvPr/>
        </p:nvSpPr>
        <p:spPr>
          <a:xfrm>
            <a:off x="5243274" y="4055864"/>
            <a:ext cx="4143732" cy="134016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Integrate a wide array of pre-built components like navbars, modals, carousels, and cards to construct rich, interactive user interfaces rapidly.</a:t>
            </a:r>
            <a:endParaRPr lang="en-US" sz="1600" dirty="0"/>
          </a:p>
        </p:txBody>
      </p:sp>
      <p:pic>
        <p:nvPicPr>
          <p:cNvPr id="10" name="Image 2" descr="preencoded.png"/>
          <p:cNvPicPr>
            <a:picLocks noChangeAspect="1"/>
          </p:cNvPicPr>
          <p:nvPr/>
        </p:nvPicPr>
        <p:blipFill>
          <a:blip r:embed="rId5"/>
          <a:stretch>
            <a:fillRect/>
          </a:stretch>
        </p:blipFill>
        <p:spPr>
          <a:xfrm>
            <a:off x="9648825" y="2732127"/>
            <a:ext cx="628293" cy="628293"/>
          </a:xfrm>
          <a:prstGeom prst="rect">
            <a:avLst/>
          </a:prstGeom>
        </p:spPr>
      </p:pic>
      <p:sp>
        <p:nvSpPr>
          <p:cNvPr id="11" name="Text 6"/>
          <p:cNvSpPr/>
          <p:nvPr/>
        </p:nvSpPr>
        <p:spPr>
          <a:xfrm>
            <a:off x="9648825" y="3622238"/>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Utility Classes</a:t>
            </a:r>
            <a:endParaRPr lang="en-US" sz="1900" dirty="0"/>
          </a:p>
        </p:txBody>
      </p:sp>
      <p:sp>
        <p:nvSpPr>
          <p:cNvPr id="12" name="Text 7"/>
          <p:cNvSpPr/>
          <p:nvPr/>
        </p:nvSpPr>
        <p:spPr>
          <a:xfrm>
            <a:off x="9648825" y="4055864"/>
            <a:ext cx="4143851" cy="134016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Utilise Bootstrap's extensive collection of utility classes for quick styling, spacing, typography, and responsive adjustments without writing custom CSS.</a:t>
            </a:r>
            <a:endParaRPr lang="en-US" sz="1600" dirty="0"/>
          </a:p>
        </p:txBody>
      </p:sp>
      <p:sp>
        <p:nvSpPr>
          <p:cNvPr id="13" name="Shape 8"/>
          <p:cNvSpPr/>
          <p:nvPr/>
        </p:nvSpPr>
        <p:spPr>
          <a:xfrm>
            <a:off x="837724" y="5736289"/>
            <a:ext cx="12954952" cy="33695"/>
          </a:xfrm>
          <a:prstGeom prst="rect">
            <a:avLst/>
          </a:prstGeom>
          <a:solidFill>
            <a:srgbClr val="00002E">
              <a:alpha val="50000"/>
            </a:srgbClr>
          </a:solidFill>
          <a:ln/>
        </p:spPr>
      </p:sp>
      <p:sp>
        <p:nvSpPr>
          <p:cNvPr id="14" name="Text 9"/>
          <p:cNvSpPr/>
          <p:nvPr/>
        </p:nvSpPr>
        <p:spPr>
          <a:xfrm>
            <a:off x="837724" y="6083975"/>
            <a:ext cx="5116235" cy="369689"/>
          </a:xfrm>
          <a:prstGeom prst="rect">
            <a:avLst/>
          </a:prstGeom>
          <a:noFill/>
          <a:ln/>
        </p:spPr>
        <p:txBody>
          <a:bodyPr wrap="none" lIns="0" tIns="0" rIns="0" bIns="0" rtlCol="0" anchor="t"/>
          <a:lstStyle/>
          <a:p>
            <a:pPr marL="0" indent="0" algn="l">
              <a:lnSpc>
                <a:spcPts val="2900"/>
              </a:lnSpc>
              <a:buNone/>
            </a:pPr>
            <a:r>
              <a:rPr lang="en-US" sz="2300" dirty="0">
                <a:solidFill>
                  <a:srgbClr val="00002E"/>
                </a:solidFill>
                <a:latin typeface="Nunito Semi Bold" pitchFamily="34" charset="0"/>
                <a:ea typeface="Nunito Semi Bold" pitchFamily="34" charset="-122"/>
                <a:cs typeface="Nunito Semi Bold" pitchFamily="34" charset="-120"/>
              </a:rPr>
              <a:t>Assignment: Landing Page Recreation</a:t>
            </a:r>
            <a:endParaRPr lang="en-US" sz="2300" dirty="0"/>
          </a:p>
        </p:txBody>
      </p:sp>
      <p:sp>
        <p:nvSpPr>
          <p:cNvPr id="15" name="Text 10"/>
          <p:cNvSpPr/>
          <p:nvPr/>
        </p:nvSpPr>
        <p:spPr>
          <a:xfrm>
            <a:off x="837724" y="6767751"/>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Recreate a professional landing page (e.g., for a startup, e-commerce site, or portfolio) entirely using Bootstrap. Ensure it incorporates a responsive navbar, a compelling hero section, feature cards, and a styled form, all built with Bootstrap components and utilities.</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2778323" y="669369"/>
            <a:ext cx="9073753" cy="615910"/>
          </a:xfrm>
          <a:prstGeom prst="rect">
            <a:avLst/>
          </a:prstGeom>
          <a:noFill/>
          <a:ln/>
        </p:spPr>
        <p:txBody>
          <a:bodyPr wrap="none" lIns="0" tIns="0" rIns="0" bIns="0" rtlCol="0" anchor="t"/>
          <a:lstStyle/>
          <a:p>
            <a:pPr marL="0" indent="0" algn="ctr">
              <a:lnSpc>
                <a:spcPts val="4850"/>
              </a:lnSpc>
              <a:buNone/>
            </a:pPr>
            <a:r>
              <a:rPr lang="en-US" sz="3850" dirty="0">
                <a:solidFill>
                  <a:srgbClr val="00002E"/>
                </a:solidFill>
                <a:latin typeface="Nunito Semi Bold" pitchFamily="34" charset="0"/>
                <a:ea typeface="Nunito Semi Bold" pitchFamily="34" charset="-122"/>
                <a:cs typeface="Nunito Semi Bold" pitchFamily="34" charset="-120"/>
              </a:rPr>
              <a:t>Module 5: Responsive Design Deep Dive</a:t>
            </a:r>
            <a:endParaRPr lang="en-US" sz="3850" dirty="0"/>
          </a:p>
        </p:txBody>
      </p:sp>
      <p:sp>
        <p:nvSpPr>
          <p:cNvPr id="3" name="Text 1"/>
          <p:cNvSpPr/>
          <p:nvPr/>
        </p:nvSpPr>
        <p:spPr>
          <a:xfrm>
            <a:off x="837724" y="1704142"/>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Master the critical principles of responsive web design to ensure your websites provide an optimal viewing and interaction experience across a wide range of devices, from mobile phones to desktop monitors.</a:t>
            </a:r>
            <a:endParaRPr lang="en-US" sz="1600" dirty="0"/>
          </a:p>
        </p:txBody>
      </p:sp>
      <p:sp>
        <p:nvSpPr>
          <p:cNvPr id="4" name="Shape 2"/>
          <p:cNvSpPr/>
          <p:nvPr/>
        </p:nvSpPr>
        <p:spPr>
          <a:xfrm>
            <a:off x="837724" y="2609850"/>
            <a:ext cx="4178618" cy="2908459"/>
          </a:xfrm>
          <a:prstGeom prst="roundRect">
            <a:avLst>
              <a:gd name="adj" fmla="val 3773"/>
            </a:avLst>
          </a:prstGeom>
          <a:noFill/>
          <a:ln w="22860">
            <a:solidFill>
              <a:srgbClr val="2D4DF2"/>
            </a:solidFill>
            <a:prstDash val="solid"/>
          </a:ln>
        </p:spPr>
      </p:sp>
      <p:sp>
        <p:nvSpPr>
          <p:cNvPr id="5" name="Shape 3"/>
          <p:cNvSpPr/>
          <p:nvPr/>
        </p:nvSpPr>
        <p:spPr>
          <a:xfrm>
            <a:off x="814864" y="2609850"/>
            <a:ext cx="91440" cy="2908459"/>
          </a:xfrm>
          <a:prstGeom prst="roundRect">
            <a:avLst>
              <a:gd name="adj" fmla="val 343600"/>
            </a:avLst>
          </a:prstGeom>
          <a:solidFill>
            <a:srgbClr val="2D4DF2"/>
          </a:solidFill>
          <a:ln/>
        </p:spPr>
      </p:sp>
      <p:sp>
        <p:nvSpPr>
          <p:cNvPr id="6" name="Text 4"/>
          <p:cNvSpPr/>
          <p:nvPr/>
        </p:nvSpPr>
        <p:spPr>
          <a:xfrm>
            <a:off x="1138595" y="2842141"/>
            <a:ext cx="3441978"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Media Queries for Adaptability</a:t>
            </a:r>
            <a:endParaRPr lang="en-US" sz="1900" dirty="0"/>
          </a:p>
        </p:txBody>
      </p:sp>
      <p:sp>
        <p:nvSpPr>
          <p:cNvPr id="7" name="Text 5"/>
          <p:cNvSpPr/>
          <p:nvPr/>
        </p:nvSpPr>
        <p:spPr>
          <a:xfrm>
            <a:off x="1138595" y="3275767"/>
            <a:ext cx="3645456" cy="1340168"/>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Learn to use CSS Media Queries effectively to apply different styles based on device characteristics such as screen width, height, and orientation.</a:t>
            </a:r>
            <a:endParaRPr lang="en-US" sz="1600" dirty="0"/>
          </a:p>
        </p:txBody>
      </p:sp>
      <p:sp>
        <p:nvSpPr>
          <p:cNvPr id="8" name="Shape 6"/>
          <p:cNvSpPr/>
          <p:nvPr/>
        </p:nvSpPr>
        <p:spPr>
          <a:xfrm>
            <a:off x="5225772" y="2609850"/>
            <a:ext cx="4178737" cy="2908459"/>
          </a:xfrm>
          <a:prstGeom prst="roundRect">
            <a:avLst>
              <a:gd name="adj" fmla="val 3773"/>
            </a:avLst>
          </a:prstGeom>
          <a:noFill/>
          <a:ln w="22860">
            <a:solidFill>
              <a:srgbClr val="018CE1"/>
            </a:solidFill>
            <a:prstDash val="solid"/>
          </a:ln>
        </p:spPr>
      </p:sp>
      <p:sp>
        <p:nvSpPr>
          <p:cNvPr id="9" name="Shape 7"/>
          <p:cNvSpPr/>
          <p:nvPr/>
        </p:nvSpPr>
        <p:spPr>
          <a:xfrm>
            <a:off x="5202912" y="2609850"/>
            <a:ext cx="91440" cy="2908459"/>
          </a:xfrm>
          <a:prstGeom prst="roundRect">
            <a:avLst>
              <a:gd name="adj" fmla="val 343600"/>
            </a:avLst>
          </a:prstGeom>
          <a:solidFill>
            <a:srgbClr val="018CE1"/>
          </a:solidFill>
          <a:ln/>
        </p:spPr>
      </p:sp>
      <p:sp>
        <p:nvSpPr>
          <p:cNvPr id="10" name="Text 8"/>
          <p:cNvSpPr/>
          <p:nvPr/>
        </p:nvSpPr>
        <p:spPr>
          <a:xfrm>
            <a:off x="5526643" y="2842141"/>
            <a:ext cx="2529721"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Mobile-First Approach</a:t>
            </a:r>
            <a:endParaRPr lang="en-US" sz="1900" dirty="0"/>
          </a:p>
        </p:txBody>
      </p:sp>
      <p:sp>
        <p:nvSpPr>
          <p:cNvPr id="11" name="Text 9"/>
          <p:cNvSpPr/>
          <p:nvPr/>
        </p:nvSpPr>
        <p:spPr>
          <a:xfrm>
            <a:off x="5526643" y="3275767"/>
            <a:ext cx="3645575" cy="2010251"/>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Embrace the mobile-first design strategy, beginning your design and development for smaller screens and progressively enhancing for larger ones, ensuring superior performance and user experience.</a:t>
            </a:r>
            <a:endParaRPr lang="en-US" sz="1600" dirty="0"/>
          </a:p>
        </p:txBody>
      </p:sp>
      <p:sp>
        <p:nvSpPr>
          <p:cNvPr id="12" name="Shape 10"/>
          <p:cNvSpPr/>
          <p:nvPr/>
        </p:nvSpPr>
        <p:spPr>
          <a:xfrm>
            <a:off x="9613940" y="2609850"/>
            <a:ext cx="4178737" cy="2908459"/>
          </a:xfrm>
          <a:prstGeom prst="roundRect">
            <a:avLst>
              <a:gd name="adj" fmla="val 3773"/>
            </a:avLst>
          </a:prstGeom>
          <a:noFill/>
          <a:ln w="22860">
            <a:solidFill>
              <a:srgbClr val="DA33BF"/>
            </a:solidFill>
            <a:prstDash val="solid"/>
          </a:ln>
        </p:spPr>
      </p:sp>
      <p:sp>
        <p:nvSpPr>
          <p:cNvPr id="13" name="Shape 11"/>
          <p:cNvSpPr/>
          <p:nvPr/>
        </p:nvSpPr>
        <p:spPr>
          <a:xfrm>
            <a:off x="9591080" y="2609850"/>
            <a:ext cx="91440" cy="2908459"/>
          </a:xfrm>
          <a:prstGeom prst="roundRect">
            <a:avLst>
              <a:gd name="adj" fmla="val 343600"/>
            </a:avLst>
          </a:prstGeom>
          <a:solidFill>
            <a:srgbClr val="DA33BF"/>
          </a:solidFill>
          <a:ln/>
        </p:spPr>
      </p:sp>
      <p:sp>
        <p:nvSpPr>
          <p:cNvPr id="14" name="Text 12"/>
          <p:cNvSpPr/>
          <p:nvPr/>
        </p:nvSpPr>
        <p:spPr>
          <a:xfrm>
            <a:off x="9914811" y="2842141"/>
            <a:ext cx="2832497" cy="308015"/>
          </a:xfrm>
          <a:prstGeom prst="rect">
            <a:avLst/>
          </a:prstGeom>
          <a:noFill/>
          <a:ln/>
        </p:spPr>
        <p:txBody>
          <a:bodyPr wrap="none" lIns="0" tIns="0" rIns="0" bIns="0" rtlCol="0" anchor="t"/>
          <a:lstStyle/>
          <a:p>
            <a:pPr marL="0" indent="0" algn="l">
              <a:lnSpc>
                <a:spcPts val="2400"/>
              </a:lnSpc>
              <a:buNone/>
            </a:pPr>
            <a:r>
              <a:rPr lang="en-US" sz="1900" dirty="0">
                <a:solidFill>
                  <a:srgbClr val="00002E"/>
                </a:solidFill>
                <a:latin typeface="Nunito Semi Bold" pitchFamily="34" charset="0"/>
                <a:ea typeface="Nunito Semi Bold" pitchFamily="34" charset="-122"/>
                <a:cs typeface="Nunito Semi Bold" pitchFamily="34" charset="-120"/>
              </a:rPr>
              <a:t>Web Accessibility (A11y)</a:t>
            </a:r>
            <a:endParaRPr lang="en-US" sz="1900" dirty="0"/>
          </a:p>
        </p:txBody>
      </p:sp>
      <p:sp>
        <p:nvSpPr>
          <p:cNvPr id="15" name="Text 13"/>
          <p:cNvSpPr/>
          <p:nvPr/>
        </p:nvSpPr>
        <p:spPr>
          <a:xfrm>
            <a:off x="9914811" y="3275767"/>
            <a:ext cx="3645575" cy="2010251"/>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Integrate accessibility best practices, including semantic HTML, colour contrast, proper alt text for images, and keyboard navigation, to ensure your websites are usable by everyone, regardless of ability.</a:t>
            </a:r>
            <a:endParaRPr lang="en-US" sz="1600" dirty="0"/>
          </a:p>
        </p:txBody>
      </p:sp>
      <p:sp>
        <p:nvSpPr>
          <p:cNvPr id="16" name="Shape 14"/>
          <p:cNvSpPr/>
          <p:nvPr/>
        </p:nvSpPr>
        <p:spPr>
          <a:xfrm>
            <a:off x="837724" y="5858567"/>
            <a:ext cx="12954952" cy="33695"/>
          </a:xfrm>
          <a:prstGeom prst="rect">
            <a:avLst/>
          </a:prstGeom>
          <a:solidFill>
            <a:srgbClr val="00002E">
              <a:alpha val="50000"/>
            </a:srgbClr>
          </a:solidFill>
          <a:ln/>
        </p:spPr>
      </p:sp>
      <p:sp>
        <p:nvSpPr>
          <p:cNvPr id="17" name="Text 15"/>
          <p:cNvSpPr/>
          <p:nvPr/>
        </p:nvSpPr>
        <p:spPr>
          <a:xfrm>
            <a:off x="837724" y="6206252"/>
            <a:ext cx="5328285" cy="369689"/>
          </a:xfrm>
          <a:prstGeom prst="rect">
            <a:avLst/>
          </a:prstGeom>
          <a:noFill/>
          <a:ln/>
        </p:spPr>
        <p:txBody>
          <a:bodyPr wrap="none" lIns="0" tIns="0" rIns="0" bIns="0" rtlCol="0" anchor="t"/>
          <a:lstStyle/>
          <a:p>
            <a:pPr marL="0" indent="0" algn="l">
              <a:lnSpc>
                <a:spcPts val="2900"/>
              </a:lnSpc>
              <a:buNone/>
            </a:pPr>
            <a:r>
              <a:rPr lang="en-US" sz="2300" dirty="0">
                <a:solidFill>
                  <a:srgbClr val="00002E"/>
                </a:solidFill>
                <a:latin typeface="Nunito Semi Bold" pitchFamily="34" charset="0"/>
                <a:ea typeface="Nunito Semi Bold" pitchFamily="34" charset="-122"/>
                <a:cs typeface="Nunito Semi Bold" pitchFamily="34" charset="-120"/>
              </a:rPr>
              <a:t>Assignment: Enhance Bootstrap Project</a:t>
            </a:r>
            <a:endParaRPr lang="en-US" sz="2300" dirty="0"/>
          </a:p>
        </p:txBody>
      </p:sp>
      <p:sp>
        <p:nvSpPr>
          <p:cNvPr id="18" name="Text 16"/>
          <p:cNvSpPr/>
          <p:nvPr/>
        </p:nvSpPr>
        <p:spPr>
          <a:xfrm>
            <a:off x="837724" y="6890028"/>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00002E"/>
                </a:solidFill>
                <a:latin typeface="PT Sans" pitchFamily="34" charset="0"/>
                <a:ea typeface="PT Sans" pitchFamily="34" charset="-122"/>
                <a:cs typeface="PT Sans" pitchFamily="34" charset="-120"/>
              </a:rPr>
              <a:t>Take your Week 4 Bootstrap project and transform it into a fully responsive website. Your task is to ensure the layout adapts seamlessly across mobile, tablet, and desktop devices. Rigorously test responsiveness on various screen sizes and refine the user experience (UX) to perfection.</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247793" y="434816"/>
            <a:ext cx="6134695" cy="464701"/>
          </a:xfrm>
          <a:prstGeom prst="rect">
            <a:avLst/>
          </a:prstGeom>
          <a:noFill/>
          <a:ln/>
        </p:spPr>
        <p:txBody>
          <a:bodyPr wrap="none" lIns="0" tIns="0" rIns="0" bIns="0" rtlCol="0" anchor="t"/>
          <a:lstStyle/>
          <a:p>
            <a:pPr marL="0" indent="0" algn="ctr">
              <a:lnSpc>
                <a:spcPts val="3650"/>
              </a:lnSpc>
              <a:buNone/>
            </a:pPr>
            <a:r>
              <a:rPr lang="en-US" sz="2900" dirty="0">
                <a:solidFill>
                  <a:srgbClr val="00002E"/>
                </a:solidFill>
                <a:latin typeface="Nunito Semi Bold" pitchFamily="34" charset="0"/>
                <a:ea typeface="Nunito Semi Bold" pitchFamily="34" charset="-122"/>
                <a:cs typeface="Nunito Semi Bold" pitchFamily="34" charset="-120"/>
              </a:rPr>
              <a:t>Module 6: Final Project &amp; Evaluation</a:t>
            </a:r>
            <a:endParaRPr lang="en-US" sz="2900" dirty="0"/>
          </a:p>
        </p:txBody>
      </p:sp>
      <p:sp>
        <p:nvSpPr>
          <p:cNvPr id="3" name="Text 1"/>
          <p:cNvSpPr/>
          <p:nvPr/>
        </p:nvSpPr>
        <p:spPr>
          <a:xfrm>
            <a:off x="631984" y="1215509"/>
            <a:ext cx="13366433" cy="252770"/>
          </a:xfrm>
          <a:prstGeom prst="rect">
            <a:avLst/>
          </a:prstGeom>
          <a:noFill/>
          <a:ln/>
        </p:spPr>
        <p:txBody>
          <a:bodyPr wrap="none" lIns="0" tIns="0" rIns="0" bIns="0" rtlCol="0" anchor="t"/>
          <a:lstStyle/>
          <a:p>
            <a:pPr marL="0" indent="0" algn="l">
              <a:lnSpc>
                <a:spcPts val="1950"/>
              </a:lnSpc>
              <a:buNone/>
            </a:pPr>
            <a:r>
              <a:rPr lang="en-US" sz="1200" dirty="0">
                <a:solidFill>
                  <a:srgbClr val="00002E"/>
                </a:solidFill>
                <a:latin typeface="PT Sans" pitchFamily="34" charset="0"/>
                <a:ea typeface="PT Sans" pitchFamily="34" charset="-122"/>
                <a:cs typeface="PT Sans" pitchFamily="34" charset="-120"/>
              </a:rPr>
              <a:t>Synthesise all course knowledge into a comprehensive web development project that showcases your capabilities.</a:t>
            </a:r>
            <a:endParaRPr lang="en-US" sz="1200" dirty="0"/>
          </a:p>
        </p:txBody>
      </p:sp>
      <p:pic>
        <p:nvPicPr>
          <p:cNvPr id="4" name="Image 0" descr="preencoded.png"/>
          <p:cNvPicPr>
            <a:picLocks noChangeAspect="1"/>
          </p:cNvPicPr>
          <p:nvPr/>
        </p:nvPicPr>
        <p:blipFill>
          <a:blip r:embed="rId3"/>
          <a:stretch>
            <a:fillRect/>
          </a:stretch>
        </p:blipFill>
        <p:spPr>
          <a:xfrm>
            <a:off x="631984" y="1823561"/>
            <a:ext cx="4504373" cy="4504373"/>
          </a:xfrm>
          <a:prstGeom prst="rect">
            <a:avLst/>
          </a:prstGeom>
        </p:spPr>
      </p:pic>
      <p:sp>
        <p:nvSpPr>
          <p:cNvPr id="5" name="Shape 2"/>
          <p:cNvSpPr/>
          <p:nvPr/>
        </p:nvSpPr>
        <p:spPr>
          <a:xfrm>
            <a:off x="7515582" y="1823561"/>
            <a:ext cx="2163366" cy="466011"/>
          </a:xfrm>
          <a:prstGeom prst="roundRect">
            <a:avLst>
              <a:gd name="adj" fmla="val 50859"/>
            </a:avLst>
          </a:prstGeom>
          <a:solidFill>
            <a:srgbClr val="2D4DF2"/>
          </a:solidFill>
          <a:ln w="15240">
            <a:solidFill>
              <a:srgbClr val="4666FF"/>
            </a:solidFill>
            <a:prstDash val="solid"/>
          </a:ln>
        </p:spPr>
      </p:sp>
      <p:sp>
        <p:nvSpPr>
          <p:cNvPr id="6" name="Text 3"/>
          <p:cNvSpPr/>
          <p:nvPr/>
        </p:nvSpPr>
        <p:spPr>
          <a:xfrm>
            <a:off x="8486180" y="1917740"/>
            <a:ext cx="222171" cy="277654"/>
          </a:xfrm>
          <a:prstGeom prst="rect">
            <a:avLst/>
          </a:prstGeom>
          <a:noFill/>
          <a:ln/>
        </p:spPr>
        <p:txBody>
          <a:bodyPr wrap="none" lIns="0" tIns="0" rIns="0" bIns="0" rtlCol="0" anchor="t"/>
          <a:lstStyle/>
          <a:p>
            <a:pPr marL="0" indent="0" algn="ctr">
              <a:lnSpc>
                <a:spcPts val="2750"/>
              </a:lnSpc>
              <a:buNone/>
            </a:pPr>
            <a:r>
              <a:rPr lang="en-US" sz="1700" dirty="0">
                <a:solidFill>
                  <a:srgbClr val="FFFFFF"/>
                </a:solidFill>
                <a:latin typeface="Nunito Semi Bold" pitchFamily="34" charset="0"/>
                <a:ea typeface="Nunito Semi Bold" pitchFamily="34" charset="-122"/>
                <a:cs typeface="Nunito Semi Bold" pitchFamily="34" charset="-120"/>
              </a:rPr>
              <a:t>1</a:t>
            </a:r>
            <a:endParaRPr lang="en-US" sz="1700" dirty="0"/>
          </a:p>
        </p:txBody>
      </p:sp>
      <p:sp>
        <p:nvSpPr>
          <p:cNvPr id="7" name="Shape 4"/>
          <p:cNvSpPr/>
          <p:nvPr/>
        </p:nvSpPr>
        <p:spPr>
          <a:xfrm>
            <a:off x="7515582" y="2328982"/>
            <a:ext cx="4326850" cy="466011"/>
          </a:xfrm>
          <a:prstGeom prst="roundRect">
            <a:avLst>
              <a:gd name="adj" fmla="val 50859"/>
            </a:avLst>
          </a:prstGeom>
          <a:solidFill>
            <a:srgbClr val="018CE1"/>
          </a:solidFill>
          <a:ln w="15240">
            <a:solidFill>
              <a:srgbClr val="1AA5FA"/>
            </a:solidFill>
            <a:prstDash val="solid"/>
          </a:ln>
        </p:spPr>
      </p:sp>
      <p:sp>
        <p:nvSpPr>
          <p:cNvPr id="8" name="Text 5"/>
          <p:cNvSpPr/>
          <p:nvPr/>
        </p:nvSpPr>
        <p:spPr>
          <a:xfrm>
            <a:off x="9567863" y="2423160"/>
            <a:ext cx="222171" cy="277654"/>
          </a:xfrm>
          <a:prstGeom prst="rect">
            <a:avLst/>
          </a:prstGeom>
          <a:noFill/>
          <a:ln/>
        </p:spPr>
        <p:txBody>
          <a:bodyPr wrap="none" lIns="0" tIns="0" rIns="0" bIns="0" rtlCol="0" anchor="t"/>
          <a:lstStyle/>
          <a:p>
            <a:pPr marL="0" indent="0" algn="ctr">
              <a:lnSpc>
                <a:spcPts val="2750"/>
              </a:lnSpc>
              <a:buNone/>
            </a:pPr>
            <a:r>
              <a:rPr lang="en-US" sz="1700" dirty="0">
                <a:solidFill>
                  <a:srgbClr val="FFFFFF"/>
                </a:solidFill>
                <a:latin typeface="Nunito Semi Bold" pitchFamily="34" charset="0"/>
                <a:ea typeface="Nunito Semi Bold" pitchFamily="34" charset="-122"/>
                <a:cs typeface="Nunito Semi Bold" pitchFamily="34" charset="-120"/>
              </a:rPr>
              <a:t>2</a:t>
            </a:r>
            <a:endParaRPr lang="en-US" sz="1700" dirty="0"/>
          </a:p>
        </p:txBody>
      </p:sp>
      <p:sp>
        <p:nvSpPr>
          <p:cNvPr id="9" name="Shape 6"/>
          <p:cNvSpPr/>
          <p:nvPr/>
        </p:nvSpPr>
        <p:spPr>
          <a:xfrm>
            <a:off x="7515582" y="2834402"/>
            <a:ext cx="6490454" cy="466011"/>
          </a:xfrm>
          <a:prstGeom prst="roundRect">
            <a:avLst>
              <a:gd name="adj" fmla="val 50859"/>
            </a:avLst>
          </a:prstGeom>
          <a:solidFill>
            <a:srgbClr val="DA33BF"/>
          </a:solidFill>
          <a:ln w="15240">
            <a:solidFill>
              <a:srgbClr val="F34CD8"/>
            </a:solidFill>
            <a:prstDash val="solid"/>
          </a:ln>
        </p:spPr>
      </p:sp>
      <p:sp>
        <p:nvSpPr>
          <p:cNvPr id="10" name="Text 7"/>
          <p:cNvSpPr/>
          <p:nvPr/>
        </p:nvSpPr>
        <p:spPr>
          <a:xfrm>
            <a:off x="10649664" y="2928580"/>
            <a:ext cx="222171" cy="277654"/>
          </a:xfrm>
          <a:prstGeom prst="rect">
            <a:avLst/>
          </a:prstGeom>
          <a:noFill/>
          <a:ln/>
        </p:spPr>
        <p:txBody>
          <a:bodyPr wrap="none" lIns="0" tIns="0" rIns="0" bIns="0" rtlCol="0" anchor="t"/>
          <a:lstStyle/>
          <a:p>
            <a:pPr marL="0" indent="0" algn="ctr">
              <a:lnSpc>
                <a:spcPts val="2750"/>
              </a:lnSpc>
              <a:buNone/>
            </a:pPr>
            <a:r>
              <a:rPr lang="en-US" sz="1700" dirty="0">
                <a:solidFill>
                  <a:srgbClr val="FFFFFF"/>
                </a:solidFill>
                <a:latin typeface="Nunito Semi Bold" pitchFamily="34" charset="0"/>
                <a:ea typeface="Nunito Semi Bold" pitchFamily="34" charset="-122"/>
                <a:cs typeface="Nunito Semi Bold" pitchFamily="34" charset="-120"/>
              </a:rPr>
              <a:t>3</a:t>
            </a:r>
            <a:endParaRPr lang="en-US" sz="1700" dirty="0"/>
          </a:p>
        </p:txBody>
      </p:sp>
      <p:sp>
        <p:nvSpPr>
          <p:cNvPr id="11" name="Shape 8"/>
          <p:cNvSpPr/>
          <p:nvPr/>
        </p:nvSpPr>
        <p:spPr>
          <a:xfrm>
            <a:off x="7515582" y="3458408"/>
            <a:ext cx="315992" cy="315992"/>
          </a:xfrm>
          <a:prstGeom prst="roundRect">
            <a:avLst>
              <a:gd name="adj" fmla="val 75004"/>
            </a:avLst>
          </a:prstGeom>
          <a:solidFill>
            <a:srgbClr val="F3F3FF"/>
          </a:solidFill>
          <a:ln w="15240">
            <a:solidFill>
              <a:srgbClr val="2D4DF2"/>
            </a:solidFill>
            <a:prstDash val="solid"/>
          </a:ln>
        </p:spPr>
      </p:sp>
      <p:sp>
        <p:nvSpPr>
          <p:cNvPr id="12" name="Text 9"/>
          <p:cNvSpPr/>
          <p:nvPr/>
        </p:nvSpPr>
        <p:spPr>
          <a:xfrm>
            <a:off x="7580650" y="3500259"/>
            <a:ext cx="185857" cy="232291"/>
          </a:xfrm>
          <a:prstGeom prst="rect">
            <a:avLst/>
          </a:prstGeom>
          <a:noFill/>
          <a:ln/>
        </p:spPr>
        <p:txBody>
          <a:bodyPr wrap="none" lIns="0" tIns="0" rIns="0" bIns="0" rtlCol="0" anchor="t"/>
          <a:lstStyle/>
          <a:p>
            <a:pPr marL="0" indent="0" algn="ctr">
              <a:lnSpc>
                <a:spcPts val="1450"/>
              </a:lnSpc>
              <a:buNone/>
            </a:pPr>
            <a:r>
              <a:rPr lang="en-US" sz="1450" dirty="0">
                <a:solidFill>
                  <a:srgbClr val="00002E"/>
                </a:solidFill>
                <a:latin typeface="Nunito Semi Bold" pitchFamily="34" charset="0"/>
                <a:ea typeface="Nunito Semi Bold" pitchFamily="34" charset="-122"/>
                <a:cs typeface="Nunito Semi Bold" pitchFamily="34" charset="-120"/>
              </a:rPr>
              <a:t>1</a:t>
            </a:r>
            <a:endParaRPr lang="en-US" sz="1450" dirty="0"/>
          </a:p>
        </p:txBody>
      </p:sp>
      <p:sp>
        <p:nvSpPr>
          <p:cNvPr id="13" name="Text 10"/>
          <p:cNvSpPr/>
          <p:nvPr/>
        </p:nvSpPr>
        <p:spPr>
          <a:xfrm>
            <a:off x="7989570" y="3492937"/>
            <a:ext cx="1858804" cy="232291"/>
          </a:xfrm>
          <a:prstGeom prst="rect">
            <a:avLst/>
          </a:prstGeom>
          <a:noFill/>
          <a:ln/>
        </p:spPr>
        <p:txBody>
          <a:bodyPr wrap="none" lIns="0" tIns="0" rIns="0" bIns="0" rtlCol="0" anchor="t"/>
          <a:lstStyle/>
          <a:p>
            <a:pPr marL="0" indent="0" algn="l">
              <a:lnSpc>
                <a:spcPts val="1800"/>
              </a:lnSpc>
              <a:buNone/>
            </a:pPr>
            <a:r>
              <a:rPr lang="en-US" sz="1450" dirty="0">
                <a:solidFill>
                  <a:srgbClr val="00002E"/>
                </a:solidFill>
                <a:latin typeface="Nunito Semi Bold" pitchFamily="34" charset="0"/>
                <a:ea typeface="Nunito Semi Bold" pitchFamily="34" charset="-122"/>
                <a:cs typeface="Nunito Semi Bold" pitchFamily="34" charset="-120"/>
              </a:rPr>
              <a:t>Integrated Learning</a:t>
            </a:r>
            <a:endParaRPr lang="en-US" sz="1450" dirty="0"/>
          </a:p>
        </p:txBody>
      </p:sp>
      <p:sp>
        <p:nvSpPr>
          <p:cNvPr id="14" name="Text 11"/>
          <p:cNvSpPr/>
          <p:nvPr/>
        </p:nvSpPr>
        <p:spPr>
          <a:xfrm>
            <a:off x="7989570" y="3883223"/>
            <a:ext cx="6016466" cy="505539"/>
          </a:xfrm>
          <a:prstGeom prst="rect">
            <a:avLst/>
          </a:prstGeom>
          <a:noFill/>
          <a:ln/>
        </p:spPr>
        <p:txBody>
          <a:bodyPr wrap="square" lIns="0" tIns="0" rIns="0" bIns="0" rtlCol="0" anchor="t"/>
          <a:lstStyle/>
          <a:p>
            <a:pPr marL="0" indent="0" algn="l">
              <a:lnSpc>
                <a:spcPts val="1950"/>
              </a:lnSpc>
              <a:buNone/>
            </a:pPr>
            <a:r>
              <a:rPr lang="en-US" sz="1200" dirty="0">
                <a:solidFill>
                  <a:srgbClr val="00002E"/>
                </a:solidFill>
                <a:latin typeface="PT Sans" pitchFamily="34" charset="0"/>
                <a:ea typeface="PT Sans" pitchFamily="34" charset="-122"/>
                <a:cs typeface="PT Sans" pitchFamily="34" charset="-120"/>
              </a:rPr>
              <a:t>Combine HTML, CSS, responsive design, and Bootstrap into a cohesive, functional website.</a:t>
            </a:r>
            <a:endParaRPr lang="en-US" sz="1200" dirty="0"/>
          </a:p>
        </p:txBody>
      </p:sp>
      <p:sp>
        <p:nvSpPr>
          <p:cNvPr id="15" name="Shape 12"/>
          <p:cNvSpPr/>
          <p:nvPr/>
        </p:nvSpPr>
        <p:spPr>
          <a:xfrm>
            <a:off x="7515582" y="4625697"/>
            <a:ext cx="315992" cy="315992"/>
          </a:xfrm>
          <a:prstGeom prst="roundRect">
            <a:avLst>
              <a:gd name="adj" fmla="val 75004"/>
            </a:avLst>
          </a:prstGeom>
          <a:solidFill>
            <a:srgbClr val="F3F3FF"/>
          </a:solidFill>
          <a:ln w="15240">
            <a:solidFill>
              <a:srgbClr val="018CE1"/>
            </a:solidFill>
            <a:prstDash val="solid"/>
          </a:ln>
        </p:spPr>
      </p:sp>
      <p:sp>
        <p:nvSpPr>
          <p:cNvPr id="16" name="Text 13"/>
          <p:cNvSpPr/>
          <p:nvPr/>
        </p:nvSpPr>
        <p:spPr>
          <a:xfrm>
            <a:off x="7580650" y="4667548"/>
            <a:ext cx="185857" cy="232291"/>
          </a:xfrm>
          <a:prstGeom prst="rect">
            <a:avLst/>
          </a:prstGeom>
          <a:noFill/>
          <a:ln/>
        </p:spPr>
        <p:txBody>
          <a:bodyPr wrap="none" lIns="0" tIns="0" rIns="0" bIns="0" rtlCol="0" anchor="t"/>
          <a:lstStyle/>
          <a:p>
            <a:pPr marL="0" indent="0" algn="ctr">
              <a:lnSpc>
                <a:spcPts val="1450"/>
              </a:lnSpc>
              <a:buNone/>
            </a:pPr>
            <a:r>
              <a:rPr lang="en-US" sz="1450" dirty="0">
                <a:solidFill>
                  <a:srgbClr val="00002E"/>
                </a:solidFill>
                <a:latin typeface="Nunito Semi Bold" pitchFamily="34" charset="0"/>
                <a:ea typeface="Nunito Semi Bold" pitchFamily="34" charset="-122"/>
                <a:cs typeface="Nunito Semi Bold" pitchFamily="34" charset="-120"/>
              </a:rPr>
              <a:t>2</a:t>
            </a:r>
            <a:endParaRPr lang="en-US" sz="1450" dirty="0"/>
          </a:p>
        </p:txBody>
      </p:sp>
      <p:sp>
        <p:nvSpPr>
          <p:cNvPr id="17" name="Text 14"/>
          <p:cNvSpPr/>
          <p:nvPr/>
        </p:nvSpPr>
        <p:spPr>
          <a:xfrm>
            <a:off x="7989570" y="4660225"/>
            <a:ext cx="1941790" cy="232291"/>
          </a:xfrm>
          <a:prstGeom prst="rect">
            <a:avLst/>
          </a:prstGeom>
          <a:noFill/>
          <a:ln/>
        </p:spPr>
        <p:txBody>
          <a:bodyPr wrap="none" lIns="0" tIns="0" rIns="0" bIns="0" rtlCol="0" anchor="t"/>
          <a:lstStyle/>
          <a:p>
            <a:pPr marL="0" indent="0" algn="l">
              <a:lnSpc>
                <a:spcPts val="1800"/>
              </a:lnSpc>
              <a:buNone/>
            </a:pPr>
            <a:r>
              <a:rPr lang="en-US" sz="1450" dirty="0">
                <a:solidFill>
                  <a:srgbClr val="00002E"/>
                </a:solidFill>
                <a:latin typeface="Nunito Semi Bold" pitchFamily="34" charset="0"/>
                <a:ea typeface="Nunito Semi Bold" pitchFamily="34" charset="-122"/>
                <a:cs typeface="Nunito Semi Bold" pitchFamily="34" charset="-120"/>
              </a:rPr>
              <a:t>Full UI Implementation</a:t>
            </a:r>
            <a:endParaRPr lang="en-US" sz="1450" dirty="0"/>
          </a:p>
        </p:txBody>
      </p:sp>
      <p:sp>
        <p:nvSpPr>
          <p:cNvPr id="18" name="Text 15"/>
          <p:cNvSpPr/>
          <p:nvPr/>
        </p:nvSpPr>
        <p:spPr>
          <a:xfrm>
            <a:off x="7989570" y="5050512"/>
            <a:ext cx="6016466" cy="252770"/>
          </a:xfrm>
          <a:prstGeom prst="rect">
            <a:avLst/>
          </a:prstGeom>
          <a:noFill/>
          <a:ln/>
        </p:spPr>
        <p:txBody>
          <a:bodyPr wrap="none" lIns="0" tIns="0" rIns="0" bIns="0" rtlCol="0" anchor="t"/>
          <a:lstStyle/>
          <a:p>
            <a:pPr marL="0" indent="0" algn="l">
              <a:lnSpc>
                <a:spcPts val="1950"/>
              </a:lnSpc>
              <a:buNone/>
            </a:pPr>
            <a:r>
              <a:rPr lang="en-US" sz="1200" dirty="0">
                <a:solidFill>
                  <a:srgbClr val="00002E"/>
                </a:solidFill>
                <a:latin typeface="PT Sans" pitchFamily="34" charset="0"/>
                <a:ea typeface="PT Sans" pitchFamily="34" charset="-122"/>
                <a:cs typeface="PT Sans" pitchFamily="34" charset="-120"/>
              </a:rPr>
              <a:t>Build a complete user interface for a fictional product or personal portfolio.</a:t>
            </a:r>
            <a:endParaRPr lang="en-US" sz="1200" dirty="0"/>
          </a:p>
        </p:txBody>
      </p:sp>
      <p:sp>
        <p:nvSpPr>
          <p:cNvPr id="19" name="Shape 16"/>
          <p:cNvSpPr/>
          <p:nvPr/>
        </p:nvSpPr>
        <p:spPr>
          <a:xfrm>
            <a:off x="7515582" y="5540216"/>
            <a:ext cx="315992" cy="315992"/>
          </a:xfrm>
          <a:prstGeom prst="roundRect">
            <a:avLst>
              <a:gd name="adj" fmla="val 75004"/>
            </a:avLst>
          </a:prstGeom>
          <a:solidFill>
            <a:srgbClr val="F3F3FF"/>
          </a:solidFill>
          <a:ln w="15240">
            <a:solidFill>
              <a:srgbClr val="DA33BF"/>
            </a:solidFill>
            <a:prstDash val="solid"/>
          </a:ln>
        </p:spPr>
      </p:sp>
      <p:sp>
        <p:nvSpPr>
          <p:cNvPr id="20" name="Text 17"/>
          <p:cNvSpPr/>
          <p:nvPr/>
        </p:nvSpPr>
        <p:spPr>
          <a:xfrm>
            <a:off x="7580650" y="5582067"/>
            <a:ext cx="185857" cy="232291"/>
          </a:xfrm>
          <a:prstGeom prst="rect">
            <a:avLst/>
          </a:prstGeom>
          <a:noFill/>
          <a:ln/>
        </p:spPr>
        <p:txBody>
          <a:bodyPr wrap="none" lIns="0" tIns="0" rIns="0" bIns="0" rtlCol="0" anchor="t"/>
          <a:lstStyle/>
          <a:p>
            <a:pPr marL="0" indent="0" algn="ctr">
              <a:lnSpc>
                <a:spcPts val="1450"/>
              </a:lnSpc>
              <a:buNone/>
            </a:pPr>
            <a:r>
              <a:rPr lang="en-US" sz="1450" dirty="0">
                <a:solidFill>
                  <a:srgbClr val="00002E"/>
                </a:solidFill>
                <a:latin typeface="Nunito Semi Bold" pitchFamily="34" charset="0"/>
                <a:ea typeface="Nunito Semi Bold" pitchFamily="34" charset="-122"/>
                <a:cs typeface="Nunito Semi Bold" pitchFamily="34" charset="-120"/>
              </a:rPr>
              <a:t>3</a:t>
            </a:r>
            <a:endParaRPr lang="en-US" sz="1450" dirty="0"/>
          </a:p>
        </p:txBody>
      </p:sp>
      <p:sp>
        <p:nvSpPr>
          <p:cNvPr id="21" name="Text 18"/>
          <p:cNvSpPr/>
          <p:nvPr/>
        </p:nvSpPr>
        <p:spPr>
          <a:xfrm>
            <a:off x="7989570" y="5574744"/>
            <a:ext cx="1858804" cy="232291"/>
          </a:xfrm>
          <a:prstGeom prst="rect">
            <a:avLst/>
          </a:prstGeom>
          <a:noFill/>
          <a:ln/>
        </p:spPr>
        <p:txBody>
          <a:bodyPr wrap="none" lIns="0" tIns="0" rIns="0" bIns="0" rtlCol="0" anchor="t"/>
          <a:lstStyle/>
          <a:p>
            <a:pPr marL="0" indent="0" algn="l">
              <a:lnSpc>
                <a:spcPts val="1800"/>
              </a:lnSpc>
              <a:buNone/>
            </a:pPr>
            <a:r>
              <a:rPr lang="en-US" sz="1450" dirty="0">
                <a:solidFill>
                  <a:srgbClr val="00002E"/>
                </a:solidFill>
                <a:latin typeface="Nunito Semi Bold" pitchFamily="34" charset="0"/>
                <a:ea typeface="Nunito Semi Bold" pitchFamily="34" charset="-122"/>
                <a:cs typeface="Nunito Semi Bold" pitchFamily="34" charset="-120"/>
              </a:rPr>
              <a:t>Quality &amp; Usability</a:t>
            </a:r>
            <a:endParaRPr lang="en-US" sz="1450" dirty="0"/>
          </a:p>
        </p:txBody>
      </p:sp>
      <p:sp>
        <p:nvSpPr>
          <p:cNvPr id="22" name="Text 19"/>
          <p:cNvSpPr/>
          <p:nvPr/>
        </p:nvSpPr>
        <p:spPr>
          <a:xfrm>
            <a:off x="7989570" y="5965031"/>
            <a:ext cx="6016466" cy="252770"/>
          </a:xfrm>
          <a:prstGeom prst="rect">
            <a:avLst/>
          </a:prstGeom>
          <a:noFill/>
          <a:ln/>
        </p:spPr>
        <p:txBody>
          <a:bodyPr wrap="none" lIns="0" tIns="0" rIns="0" bIns="0" rtlCol="0" anchor="t"/>
          <a:lstStyle/>
          <a:p>
            <a:pPr marL="0" indent="0" algn="l">
              <a:lnSpc>
                <a:spcPts val="1950"/>
              </a:lnSpc>
              <a:buNone/>
            </a:pPr>
            <a:r>
              <a:rPr lang="en-US" sz="1200" dirty="0">
                <a:solidFill>
                  <a:srgbClr val="00002E"/>
                </a:solidFill>
                <a:latin typeface="PT Sans" pitchFamily="34" charset="0"/>
                <a:ea typeface="PT Sans" pitchFamily="34" charset="-122"/>
                <a:cs typeface="PT Sans" pitchFamily="34" charset="-120"/>
              </a:rPr>
              <a:t>Ensure clean code, responsive design, and accessibility standards.</a:t>
            </a:r>
            <a:endParaRPr lang="en-US" sz="1200" dirty="0"/>
          </a:p>
        </p:txBody>
      </p:sp>
      <p:sp>
        <p:nvSpPr>
          <p:cNvPr id="23" name="Shape 20"/>
          <p:cNvSpPr/>
          <p:nvPr/>
        </p:nvSpPr>
        <p:spPr>
          <a:xfrm>
            <a:off x="631984" y="6762127"/>
            <a:ext cx="13366433" cy="27265"/>
          </a:xfrm>
          <a:prstGeom prst="rect">
            <a:avLst/>
          </a:prstGeom>
          <a:solidFill>
            <a:srgbClr val="00002E">
              <a:alpha val="50000"/>
            </a:srgbClr>
          </a:solidFill>
          <a:ln/>
        </p:spPr>
      </p:sp>
      <p:sp>
        <p:nvSpPr>
          <p:cNvPr id="24" name="Text 21"/>
          <p:cNvSpPr/>
          <p:nvPr/>
        </p:nvSpPr>
        <p:spPr>
          <a:xfrm>
            <a:off x="631984" y="7026235"/>
            <a:ext cx="4036219" cy="278844"/>
          </a:xfrm>
          <a:prstGeom prst="rect">
            <a:avLst/>
          </a:prstGeom>
          <a:noFill/>
          <a:ln/>
        </p:spPr>
        <p:txBody>
          <a:bodyPr wrap="none" lIns="0" tIns="0" rIns="0" bIns="0" rtlCol="0" anchor="t"/>
          <a:lstStyle/>
          <a:p>
            <a:pPr marL="0" indent="0" algn="l">
              <a:lnSpc>
                <a:spcPts val="2150"/>
              </a:lnSpc>
              <a:buNone/>
            </a:pPr>
            <a:r>
              <a:rPr lang="en-US" sz="1750" dirty="0">
                <a:solidFill>
                  <a:srgbClr val="00002E"/>
                </a:solidFill>
                <a:latin typeface="Nunito Semi Bold" pitchFamily="34" charset="0"/>
                <a:ea typeface="Nunito Semi Bold" pitchFamily="34" charset="-122"/>
                <a:cs typeface="Nunito Semi Bold" pitchFamily="34" charset="-120"/>
              </a:rPr>
              <a:t>Final Project: Build a Complete Website</a:t>
            </a:r>
            <a:endParaRPr lang="en-US" sz="1750" dirty="0"/>
          </a:p>
        </p:txBody>
      </p:sp>
      <p:sp>
        <p:nvSpPr>
          <p:cNvPr id="25" name="Text 22"/>
          <p:cNvSpPr/>
          <p:nvPr/>
        </p:nvSpPr>
        <p:spPr>
          <a:xfrm>
            <a:off x="631984" y="7542014"/>
            <a:ext cx="13366433" cy="252770"/>
          </a:xfrm>
          <a:prstGeom prst="rect">
            <a:avLst/>
          </a:prstGeom>
          <a:noFill/>
          <a:ln/>
        </p:spPr>
        <p:txBody>
          <a:bodyPr wrap="none" lIns="0" tIns="0" rIns="0" bIns="0" rtlCol="0" anchor="t"/>
          <a:lstStyle/>
          <a:p>
            <a:pPr marL="0" indent="0" algn="l">
              <a:lnSpc>
                <a:spcPts val="1950"/>
              </a:lnSpc>
              <a:buNone/>
            </a:pPr>
            <a:r>
              <a:rPr lang="en-US" sz="1200" dirty="0">
                <a:solidFill>
                  <a:srgbClr val="00002E"/>
                </a:solidFill>
                <a:latin typeface="PT Sans" pitchFamily="34" charset="0"/>
                <a:ea typeface="PT Sans" pitchFamily="34" charset="-122"/>
                <a:cs typeface="PT Sans" pitchFamily="34" charset="-120"/>
              </a:rPr>
              <a:t>Create a comprehensive website with dynamic navigation, multiple sections, interactive forms, and CSS animations that functions seamlessly across all devices.</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941</Words>
  <Application>Microsoft Office PowerPoint</Application>
  <PresentationFormat>Custom</PresentationFormat>
  <Paragraphs>79</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Nunito Semi Bold</vt:lpstr>
      <vt:lpstr>PT Sans</vt:lpstr>
      <vt:lpstr>Consolas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prerak pithadiya</cp:lastModifiedBy>
  <cp:revision>2</cp:revision>
  <dcterms:created xsi:type="dcterms:W3CDTF">2025-07-17T19:10:43Z</dcterms:created>
  <dcterms:modified xsi:type="dcterms:W3CDTF">2025-07-17T21:40:29Z</dcterms:modified>
</cp:coreProperties>
</file>